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DM Sans Bold" charset="1" panose="00000000000000000000"/>
      <p:regular r:id="rId16"/>
    </p:embeddedFont>
    <p:embeddedFont>
      <p:font typeface="DM Sans" charset="1" panose="00000000000000000000"/>
      <p:regular r:id="rId17"/>
    </p:embeddedFont>
    <p:embeddedFont>
      <p:font typeface="DM Sans Italics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11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gif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png" Type="http://schemas.openxmlformats.org/officeDocument/2006/relationships/image"/><Relationship Id="rId11" Target="../media/image3.svg" Type="http://schemas.openxmlformats.org/officeDocument/2006/relationships/image"/><Relationship Id="rId12" Target="../media/image19.png" Type="http://schemas.openxmlformats.org/officeDocument/2006/relationships/image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7.png" Type="http://schemas.openxmlformats.org/officeDocument/2006/relationships/image"/><Relationship Id="rId6" Target="https://www.jesusmora.dev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8.png" Type="http://schemas.openxmlformats.org/officeDocument/2006/relationships/image"/><Relationship Id="rId6" Target="https://www.jesusmora.dev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9.png" Type="http://schemas.openxmlformats.org/officeDocument/2006/relationships/image"/><Relationship Id="rId6" Target="https://www.jesusmora.dev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57162">
            <a:off x="6726106" y="-2131970"/>
            <a:ext cx="12950336" cy="14550940"/>
          </a:xfrm>
          <a:custGeom>
            <a:avLst/>
            <a:gdLst/>
            <a:ahLst/>
            <a:cxnLst/>
            <a:rect r="r" b="b" t="t" l="l"/>
            <a:pathLst>
              <a:path h="14550940" w="12950336">
                <a:moveTo>
                  <a:pt x="0" y="0"/>
                </a:moveTo>
                <a:lnTo>
                  <a:pt x="12950337" y="0"/>
                </a:lnTo>
                <a:lnTo>
                  <a:pt x="12950337" y="14550940"/>
                </a:lnTo>
                <a:lnTo>
                  <a:pt x="0" y="14550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413980" y="-603288"/>
            <a:ext cx="12874020" cy="10819015"/>
            <a:chOff x="0" y="0"/>
            <a:chExt cx="3390688" cy="28494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90688" cy="2849453"/>
            </a:xfrm>
            <a:custGeom>
              <a:avLst/>
              <a:gdLst/>
              <a:ahLst/>
              <a:cxnLst/>
              <a:rect r="r" b="b" t="t" l="l"/>
              <a:pathLst>
                <a:path h="2849453" w="3390688">
                  <a:moveTo>
                    <a:pt x="0" y="0"/>
                  </a:moveTo>
                  <a:lnTo>
                    <a:pt x="3390688" y="0"/>
                  </a:lnTo>
                  <a:lnTo>
                    <a:pt x="3390688" y="2849453"/>
                  </a:lnTo>
                  <a:lnTo>
                    <a:pt x="0" y="2849453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3390688" cy="2830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463639" y="8692852"/>
            <a:ext cx="793472" cy="787812"/>
            <a:chOff x="0" y="0"/>
            <a:chExt cx="289003" cy="2869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9003" cy="286941"/>
            </a:xfrm>
            <a:custGeom>
              <a:avLst/>
              <a:gdLst/>
              <a:ahLst/>
              <a:cxnLst/>
              <a:rect r="r" b="b" t="t" l="l"/>
              <a:pathLst>
                <a:path h="286941" w="289003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5400000">
            <a:off x="16735331" y="8904285"/>
            <a:ext cx="270061" cy="364947"/>
          </a:xfrm>
          <a:custGeom>
            <a:avLst/>
            <a:gdLst/>
            <a:ahLst/>
            <a:cxnLst/>
            <a:rect r="r" b="b" t="t" l="l"/>
            <a:pathLst>
              <a:path h="364947" w="270061">
                <a:moveTo>
                  <a:pt x="0" y="0"/>
                </a:moveTo>
                <a:lnTo>
                  <a:pt x="270061" y="0"/>
                </a:lnTo>
                <a:lnTo>
                  <a:pt x="270061" y="364947"/>
                </a:lnTo>
                <a:lnTo>
                  <a:pt x="0" y="364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3028201" y="2745670"/>
            <a:ext cx="12231598" cy="3889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07"/>
              </a:lnSpc>
            </a:pPr>
            <a:r>
              <a:rPr lang="en-US" sz="13988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Adaptive </a:t>
            </a:r>
          </a:p>
          <a:p>
            <a:pPr algn="ctr">
              <a:lnSpc>
                <a:spcPts val="15107"/>
              </a:lnSpc>
            </a:pPr>
            <a:r>
              <a:rPr lang="en-US" sz="13988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Talent </a:t>
            </a:r>
            <a:r>
              <a:rPr lang="en-US" b="true" sz="13988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DM Sans Bold"/>
                <a:ea typeface="DM Sans Bold"/>
                <a:cs typeface="DM Sans Bold"/>
                <a:sym typeface="DM Sans Bold"/>
              </a:rPr>
              <a:t>AI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28201" y="6946647"/>
            <a:ext cx="8495383" cy="747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7"/>
              </a:lnSpc>
            </a:pPr>
            <a:r>
              <a:rPr lang="en-US" sz="276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Portfolio Interactivo y Analizador de Candidaturas con Arquitectura RAG.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28700" y="8692852"/>
            <a:ext cx="7724574" cy="566486"/>
            <a:chOff x="0" y="0"/>
            <a:chExt cx="10299432" cy="75531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33600" cy="755315"/>
            </a:xfrm>
            <a:custGeom>
              <a:avLst/>
              <a:gdLst/>
              <a:ahLst/>
              <a:cxnLst/>
              <a:rect r="r" b="b" t="t" l="l"/>
              <a:pathLst>
                <a:path h="755315" w="733600">
                  <a:moveTo>
                    <a:pt x="0" y="0"/>
                  </a:moveTo>
                  <a:lnTo>
                    <a:pt x="733600" y="0"/>
                  </a:lnTo>
                  <a:lnTo>
                    <a:pt x="733600" y="755315"/>
                  </a:lnTo>
                  <a:lnTo>
                    <a:pt x="0" y="7553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901416" y="158454"/>
              <a:ext cx="9398016" cy="4575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616"/>
                </a:lnSpc>
              </a:pPr>
              <a:r>
                <a:rPr lang="en-US" b="true" sz="240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JESÚS MORA | MÁSTER DE DESARROLLO CON IA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499293">
            <a:off x="-6611704" y="-3192262"/>
            <a:ext cx="12463164" cy="14003556"/>
          </a:xfrm>
          <a:custGeom>
            <a:avLst/>
            <a:gdLst/>
            <a:ahLst/>
            <a:cxnLst/>
            <a:rect r="r" b="b" t="t" l="l"/>
            <a:pathLst>
              <a:path h="14003556" w="12463164">
                <a:moveTo>
                  <a:pt x="0" y="0"/>
                </a:moveTo>
                <a:lnTo>
                  <a:pt x="12463165" y="0"/>
                </a:lnTo>
                <a:lnTo>
                  <a:pt x="12463165" y="14003555"/>
                </a:lnTo>
                <a:lnTo>
                  <a:pt x="0" y="140035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48555" y="4767929"/>
            <a:ext cx="12790891" cy="375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7"/>
              </a:lnSpc>
            </a:pPr>
            <a:r>
              <a:rPr lang="en-US" sz="276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Gracias por su atención. Proyecto disponible en: </a:t>
            </a:r>
            <a:r>
              <a:rPr lang="en-US" sz="2766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DM Sans"/>
                <a:ea typeface="DM Sans"/>
                <a:cs typeface="DM Sans"/>
                <a:sym typeface="DM Sans"/>
              </a:rPr>
              <a:t>https://www.jesusmora.dev/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839838">
            <a:off x="12368578" y="-1503432"/>
            <a:ext cx="12463164" cy="14003556"/>
          </a:xfrm>
          <a:custGeom>
            <a:avLst/>
            <a:gdLst/>
            <a:ahLst/>
            <a:cxnLst/>
            <a:rect r="r" b="b" t="t" l="l"/>
            <a:pathLst>
              <a:path h="14003556" w="12463164">
                <a:moveTo>
                  <a:pt x="0" y="0"/>
                </a:moveTo>
                <a:lnTo>
                  <a:pt x="12463165" y="0"/>
                </a:lnTo>
                <a:lnTo>
                  <a:pt x="12463165" y="14003556"/>
                </a:lnTo>
                <a:lnTo>
                  <a:pt x="0" y="14003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492387">
            <a:off x="1700781" y="4814060"/>
            <a:ext cx="12463164" cy="14003556"/>
          </a:xfrm>
          <a:custGeom>
            <a:avLst/>
            <a:gdLst/>
            <a:ahLst/>
            <a:cxnLst/>
            <a:rect r="r" b="b" t="t" l="l"/>
            <a:pathLst>
              <a:path h="14003556" w="12463164">
                <a:moveTo>
                  <a:pt x="0" y="0"/>
                </a:moveTo>
                <a:lnTo>
                  <a:pt x="12463165" y="0"/>
                </a:lnTo>
                <a:lnTo>
                  <a:pt x="12463165" y="14003555"/>
                </a:lnTo>
                <a:lnTo>
                  <a:pt x="0" y="140035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597640">
            <a:off x="5131727" y="-8420936"/>
            <a:ext cx="12463164" cy="14003556"/>
          </a:xfrm>
          <a:custGeom>
            <a:avLst/>
            <a:gdLst/>
            <a:ahLst/>
            <a:cxnLst/>
            <a:rect r="r" b="b" t="t" l="l"/>
            <a:pathLst>
              <a:path h="14003556" w="12463164">
                <a:moveTo>
                  <a:pt x="0" y="0"/>
                </a:moveTo>
                <a:lnTo>
                  <a:pt x="12463165" y="0"/>
                </a:lnTo>
                <a:lnTo>
                  <a:pt x="12463165" y="14003555"/>
                </a:lnTo>
                <a:lnTo>
                  <a:pt x="0" y="140035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7632" y="0"/>
                  </a:moveTo>
                  <a:lnTo>
                    <a:pt x="4267094" y="0"/>
                  </a:lnTo>
                  <a:cubicBezTo>
                    <a:pt x="4271309" y="0"/>
                    <a:pt x="4274726" y="3417"/>
                    <a:pt x="4274726" y="7632"/>
                  </a:cubicBezTo>
                  <a:lnTo>
                    <a:pt x="4274726" y="2159835"/>
                  </a:lnTo>
                  <a:cubicBezTo>
                    <a:pt x="4274726" y="2164050"/>
                    <a:pt x="4271309" y="2167467"/>
                    <a:pt x="4267094" y="2167467"/>
                  </a:cubicBezTo>
                  <a:lnTo>
                    <a:pt x="7632" y="2167467"/>
                  </a:lnTo>
                  <a:cubicBezTo>
                    <a:pt x="3417" y="2167467"/>
                    <a:pt x="0" y="2164050"/>
                    <a:pt x="0" y="2159835"/>
                  </a:cubicBezTo>
                  <a:lnTo>
                    <a:pt x="0" y="7632"/>
                  </a:lnTo>
                  <a:cubicBezTo>
                    <a:pt x="0" y="3417"/>
                    <a:pt x="3417" y="0"/>
                    <a:pt x="763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4274726" cy="21484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518186" indent="-259093" lvl="1">
                <a:lnSpc>
                  <a:spcPts val="2616"/>
                </a:lnSpc>
                <a:buAutoNum type="arabicPeriod" startAt="1"/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2558003">
            <a:off x="-603291" y="-2003079"/>
            <a:ext cx="12950336" cy="14550940"/>
          </a:xfrm>
          <a:custGeom>
            <a:avLst/>
            <a:gdLst/>
            <a:ahLst/>
            <a:cxnLst/>
            <a:rect r="r" b="b" t="t" l="l"/>
            <a:pathLst>
              <a:path h="14550940" w="12950336">
                <a:moveTo>
                  <a:pt x="0" y="0"/>
                </a:moveTo>
                <a:lnTo>
                  <a:pt x="12950336" y="0"/>
                </a:lnTo>
                <a:lnTo>
                  <a:pt x="12950336" y="14550940"/>
                </a:lnTo>
                <a:lnTo>
                  <a:pt x="0" y="14550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728505" y="-532015"/>
            <a:ext cx="12874020" cy="10819015"/>
            <a:chOff x="0" y="0"/>
            <a:chExt cx="3390688" cy="284945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90688" cy="2849453"/>
            </a:xfrm>
            <a:custGeom>
              <a:avLst/>
              <a:gdLst/>
              <a:ahLst/>
              <a:cxnLst/>
              <a:rect r="r" b="b" t="t" l="l"/>
              <a:pathLst>
                <a:path h="2849453" w="3390688">
                  <a:moveTo>
                    <a:pt x="0" y="0"/>
                  </a:moveTo>
                  <a:lnTo>
                    <a:pt x="3390688" y="0"/>
                  </a:lnTo>
                  <a:lnTo>
                    <a:pt x="3390688" y="2849453"/>
                  </a:lnTo>
                  <a:lnTo>
                    <a:pt x="0" y="2849453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9050"/>
              <a:ext cx="3390688" cy="2830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6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463639" y="8692852"/>
            <a:ext cx="793472" cy="787812"/>
            <a:chOff x="0" y="0"/>
            <a:chExt cx="289003" cy="28694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9003" cy="286941"/>
            </a:xfrm>
            <a:custGeom>
              <a:avLst/>
              <a:gdLst/>
              <a:ahLst/>
              <a:cxnLst/>
              <a:rect r="r" b="b" t="t" l="l"/>
              <a:pathLst>
                <a:path h="286941" w="289003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5400000">
            <a:off x="16735331" y="8904285"/>
            <a:ext cx="270061" cy="364947"/>
          </a:xfrm>
          <a:custGeom>
            <a:avLst/>
            <a:gdLst/>
            <a:ahLst/>
            <a:cxnLst/>
            <a:rect r="r" b="b" t="t" l="l"/>
            <a:pathLst>
              <a:path h="364947" w="270061">
                <a:moveTo>
                  <a:pt x="0" y="0"/>
                </a:moveTo>
                <a:lnTo>
                  <a:pt x="270061" y="0"/>
                </a:lnTo>
                <a:lnTo>
                  <a:pt x="270061" y="364947"/>
                </a:lnTo>
                <a:lnTo>
                  <a:pt x="0" y="364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1028700" y="3568419"/>
            <a:ext cx="8378948" cy="2491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515"/>
              </a:lnSpc>
            </a:pPr>
            <a:r>
              <a:rPr lang="en-US" b="true" sz="10343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El currículum ha </a:t>
            </a:r>
            <a:r>
              <a:rPr lang="en-US" b="true" sz="10343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DM Sans Bold"/>
                <a:ea typeface="DM Sans Bold"/>
                <a:cs typeface="DM Sans Bold"/>
                <a:sym typeface="DM Sans Bold"/>
              </a:rPr>
              <a:t>muerto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6505504"/>
            <a:ext cx="8378948" cy="747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7"/>
              </a:lnSpc>
            </a:pPr>
            <a:r>
              <a:rPr lang="en-US" sz="2766">
                <a:solidFill>
                  <a:srgbClr val="FBFBFA"/>
                </a:solidFill>
                <a:latin typeface="DM Sans"/>
                <a:ea typeface="DM Sans"/>
                <a:cs typeface="DM Sans"/>
                <a:sym typeface="DM Sans"/>
              </a:rPr>
              <a:t>El formato estático ya no es suficiente para el sector Tech.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1465465" y="1576898"/>
            <a:ext cx="4998174" cy="1881972"/>
            <a:chOff x="0" y="0"/>
            <a:chExt cx="6664232" cy="2509296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6664232" cy="2509296"/>
              <a:chOff x="0" y="0"/>
              <a:chExt cx="1125860" cy="423922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125860" cy="423922"/>
              </a:xfrm>
              <a:custGeom>
                <a:avLst/>
                <a:gdLst/>
                <a:ahLst/>
                <a:cxnLst/>
                <a:rect r="r" b="b" t="t" l="l"/>
                <a:pathLst>
                  <a:path h="423922" w="1125860">
                    <a:moveTo>
                      <a:pt x="28977" y="0"/>
                    </a:moveTo>
                    <a:lnTo>
                      <a:pt x="1096883" y="0"/>
                    </a:lnTo>
                    <a:cubicBezTo>
                      <a:pt x="1112886" y="0"/>
                      <a:pt x="1125860" y="12974"/>
                      <a:pt x="1125860" y="28977"/>
                    </a:cubicBezTo>
                    <a:lnTo>
                      <a:pt x="1125860" y="394945"/>
                    </a:lnTo>
                    <a:cubicBezTo>
                      <a:pt x="1125860" y="402630"/>
                      <a:pt x="1122807" y="410001"/>
                      <a:pt x="1117373" y="415435"/>
                    </a:cubicBezTo>
                    <a:cubicBezTo>
                      <a:pt x="1111939" y="420869"/>
                      <a:pt x="1104568" y="423922"/>
                      <a:pt x="1096883" y="423922"/>
                    </a:cubicBezTo>
                    <a:lnTo>
                      <a:pt x="28977" y="423922"/>
                    </a:lnTo>
                    <a:cubicBezTo>
                      <a:pt x="21292" y="423922"/>
                      <a:pt x="13922" y="420869"/>
                      <a:pt x="8487" y="415435"/>
                    </a:cubicBezTo>
                    <a:cubicBezTo>
                      <a:pt x="3053" y="410001"/>
                      <a:pt x="0" y="402630"/>
                      <a:pt x="0" y="394945"/>
                    </a:cubicBezTo>
                    <a:lnTo>
                      <a:pt x="0" y="28977"/>
                    </a:lnTo>
                    <a:cubicBezTo>
                      <a:pt x="0" y="21292"/>
                      <a:pt x="3053" y="13922"/>
                      <a:pt x="8487" y="8487"/>
                    </a:cubicBezTo>
                    <a:cubicBezTo>
                      <a:pt x="13922" y="3053"/>
                      <a:pt x="21292" y="0"/>
                      <a:pt x="28977" y="0"/>
                    </a:cubicBezTo>
                    <a:close/>
                  </a:path>
                </a:pathLst>
              </a:custGeom>
              <a:solidFill>
                <a:srgbClr val="004AAD">
                  <a:alpha val="49804"/>
                </a:srgbClr>
              </a:solidFill>
              <a:ln w="28575" cap="sq">
                <a:solidFill>
                  <a:srgbClr val="FFFFFF">
                    <a:alpha val="49804"/>
                  </a:srgbClr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19050"/>
                <a:ext cx="1125860" cy="4048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l">
                  <a:lnSpc>
                    <a:spcPts val="2616"/>
                  </a:lnSpc>
                </a:pP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216318" y="331381"/>
              <a:ext cx="351938" cy="401367"/>
            </a:xfrm>
            <a:custGeom>
              <a:avLst/>
              <a:gdLst/>
              <a:ahLst/>
              <a:cxnLst/>
              <a:rect r="r" b="b" t="t" l="l"/>
              <a:pathLst>
                <a:path h="401367" w="351938">
                  <a:moveTo>
                    <a:pt x="0" y="0"/>
                  </a:moveTo>
                  <a:lnTo>
                    <a:pt x="351937" y="0"/>
                  </a:lnTo>
                  <a:lnTo>
                    <a:pt x="351937" y="401368"/>
                  </a:lnTo>
                  <a:lnTo>
                    <a:pt x="0" y="4013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7"/>
            <a:srcRect l="0" t="0" r="0" b="0"/>
            <a:stretch>
              <a:fillRect/>
            </a:stretch>
          </p:blipFill>
          <p:spPr>
            <a:xfrm flipH="false" flipV="false" rot="0">
              <a:off x="243829" y="394384"/>
              <a:ext cx="290994" cy="338365"/>
            </a:xfrm>
            <a:prstGeom prst="rect">
              <a:avLst/>
            </a:prstGeom>
          </p:spPr>
        </p:pic>
        <p:sp>
          <p:nvSpPr>
            <p:cNvPr name="TextBox 21" id="21"/>
            <p:cNvSpPr txBox="true"/>
            <p:nvPr/>
          </p:nvSpPr>
          <p:spPr>
            <a:xfrm rot="0">
              <a:off x="607490" y="282038"/>
              <a:ext cx="1950830" cy="5286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58"/>
                </a:lnSpc>
                <a:spcBef>
                  <a:spcPct val="0"/>
                </a:spcBef>
              </a:pPr>
              <a:r>
                <a:rPr lang="en-US" b="true" sz="2806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INERCIA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216318" y="928045"/>
              <a:ext cx="5934617" cy="1357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1"/>
                </a:lnSpc>
              </a:pPr>
              <a:r>
                <a:rPr lang="en-US" sz="2455">
                  <a:solidFill>
                    <a:srgbClr val="C2DCFF"/>
                  </a:solidFill>
                  <a:latin typeface="DM Sans"/>
                  <a:ea typeface="DM Sans"/>
                  <a:cs typeface="DM Sans"/>
                  <a:sym typeface="DM Sans"/>
                </a:rPr>
                <a:t>Un PDF no responde preguntas ni defiende tu talento.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465465" y="3766566"/>
            <a:ext cx="4998174" cy="1881972"/>
            <a:chOff x="0" y="0"/>
            <a:chExt cx="6664232" cy="2509296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6664232" cy="2509296"/>
              <a:chOff x="0" y="0"/>
              <a:chExt cx="1125860" cy="423922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125860" cy="423922"/>
              </a:xfrm>
              <a:custGeom>
                <a:avLst/>
                <a:gdLst/>
                <a:ahLst/>
                <a:cxnLst/>
                <a:rect r="r" b="b" t="t" l="l"/>
                <a:pathLst>
                  <a:path h="423922" w="1125860">
                    <a:moveTo>
                      <a:pt x="28977" y="0"/>
                    </a:moveTo>
                    <a:lnTo>
                      <a:pt x="1096883" y="0"/>
                    </a:lnTo>
                    <a:cubicBezTo>
                      <a:pt x="1112886" y="0"/>
                      <a:pt x="1125860" y="12974"/>
                      <a:pt x="1125860" y="28977"/>
                    </a:cubicBezTo>
                    <a:lnTo>
                      <a:pt x="1125860" y="394945"/>
                    </a:lnTo>
                    <a:cubicBezTo>
                      <a:pt x="1125860" y="402630"/>
                      <a:pt x="1122807" y="410001"/>
                      <a:pt x="1117373" y="415435"/>
                    </a:cubicBezTo>
                    <a:cubicBezTo>
                      <a:pt x="1111939" y="420869"/>
                      <a:pt x="1104568" y="423922"/>
                      <a:pt x="1096883" y="423922"/>
                    </a:cubicBezTo>
                    <a:lnTo>
                      <a:pt x="28977" y="423922"/>
                    </a:lnTo>
                    <a:cubicBezTo>
                      <a:pt x="21292" y="423922"/>
                      <a:pt x="13922" y="420869"/>
                      <a:pt x="8487" y="415435"/>
                    </a:cubicBezTo>
                    <a:cubicBezTo>
                      <a:pt x="3053" y="410001"/>
                      <a:pt x="0" y="402630"/>
                      <a:pt x="0" y="394945"/>
                    </a:cubicBezTo>
                    <a:lnTo>
                      <a:pt x="0" y="28977"/>
                    </a:lnTo>
                    <a:cubicBezTo>
                      <a:pt x="0" y="21292"/>
                      <a:pt x="3053" y="13922"/>
                      <a:pt x="8487" y="8487"/>
                    </a:cubicBezTo>
                    <a:cubicBezTo>
                      <a:pt x="13922" y="3053"/>
                      <a:pt x="21292" y="0"/>
                      <a:pt x="28977" y="0"/>
                    </a:cubicBezTo>
                    <a:close/>
                  </a:path>
                </a:pathLst>
              </a:custGeom>
              <a:solidFill>
                <a:srgbClr val="004AAD">
                  <a:alpha val="49804"/>
                </a:srgbClr>
              </a:solidFill>
              <a:ln w="28575" cap="sq">
                <a:solidFill>
                  <a:srgbClr val="FFFFFF">
                    <a:alpha val="49804"/>
                  </a:srgbClr>
                </a:solidFill>
                <a:prstDash val="solid"/>
                <a:miter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19050"/>
                <a:ext cx="1125860" cy="4048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l">
                  <a:lnSpc>
                    <a:spcPts val="2616"/>
                  </a:lnSpc>
                </a:pPr>
              </a:p>
            </p:txBody>
          </p:sp>
        </p:grpSp>
        <p:sp>
          <p:nvSpPr>
            <p:cNvPr name="Freeform 27" id="27"/>
            <p:cNvSpPr/>
            <p:nvPr/>
          </p:nvSpPr>
          <p:spPr>
            <a:xfrm flipH="false" flipV="false" rot="0">
              <a:off x="201468" y="328092"/>
              <a:ext cx="378552" cy="403495"/>
            </a:xfrm>
            <a:custGeom>
              <a:avLst/>
              <a:gdLst/>
              <a:ahLst/>
              <a:cxnLst/>
              <a:rect r="r" b="b" t="t" l="l"/>
              <a:pathLst>
                <a:path h="403495" w="378552">
                  <a:moveTo>
                    <a:pt x="0" y="0"/>
                  </a:moveTo>
                  <a:lnTo>
                    <a:pt x="378553" y="0"/>
                  </a:lnTo>
                  <a:lnTo>
                    <a:pt x="378553" y="403496"/>
                  </a:lnTo>
                  <a:lnTo>
                    <a:pt x="0" y="403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607490" y="264963"/>
              <a:ext cx="3839742" cy="5286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58"/>
                </a:lnSpc>
                <a:spcBef>
                  <a:spcPct val="0"/>
                </a:spcBef>
              </a:pPr>
              <a:r>
                <a:rPr lang="en-US" b="true" sz="2806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FILTROS CIEGOS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216318" y="911263"/>
              <a:ext cx="5934617" cy="1357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1"/>
                </a:lnSpc>
              </a:pPr>
              <a:r>
                <a:rPr lang="en-US" sz="2455">
                  <a:solidFill>
                    <a:srgbClr val="C2DCFF"/>
                  </a:solidFill>
                  <a:latin typeface="DM Sans"/>
                  <a:ea typeface="DM Sans"/>
                  <a:cs typeface="DM Sans"/>
                  <a:sym typeface="DM Sans"/>
                </a:rPr>
                <a:t>Los ATS descartan perfiles por falta de </a:t>
              </a:r>
              <a:r>
                <a:rPr lang="en-US" sz="2455" i="true">
                  <a:solidFill>
                    <a:srgbClr val="C2DCFF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keywords</a:t>
              </a:r>
              <a:r>
                <a:rPr lang="en-US" sz="2455">
                  <a:solidFill>
                    <a:srgbClr val="C2DCFF"/>
                  </a:solidFill>
                  <a:latin typeface="DM Sans"/>
                  <a:ea typeface="DM Sans"/>
                  <a:cs typeface="DM Sans"/>
                  <a:sym typeface="DM Sans"/>
                </a:rPr>
                <a:t>, no por falta de capacidad.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1465465" y="5893550"/>
            <a:ext cx="4998174" cy="1881972"/>
            <a:chOff x="0" y="0"/>
            <a:chExt cx="6664232" cy="2509296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0"/>
              <a:ext cx="6664232" cy="2509296"/>
              <a:chOff x="0" y="0"/>
              <a:chExt cx="1125860" cy="423922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125860" cy="423922"/>
              </a:xfrm>
              <a:custGeom>
                <a:avLst/>
                <a:gdLst/>
                <a:ahLst/>
                <a:cxnLst/>
                <a:rect r="r" b="b" t="t" l="l"/>
                <a:pathLst>
                  <a:path h="423922" w="1125860">
                    <a:moveTo>
                      <a:pt x="28977" y="0"/>
                    </a:moveTo>
                    <a:lnTo>
                      <a:pt x="1096883" y="0"/>
                    </a:lnTo>
                    <a:cubicBezTo>
                      <a:pt x="1112886" y="0"/>
                      <a:pt x="1125860" y="12974"/>
                      <a:pt x="1125860" y="28977"/>
                    </a:cubicBezTo>
                    <a:lnTo>
                      <a:pt x="1125860" y="394945"/>
                    </a:lnTo>
                    <a:cubicBezTo>
                      <a:pt x="1125860" y="402630"/>
                      <a:pt x="1122807" y="410001"/>
                      <a:pt x="1117373" y="415435"/>
                    </a:cubicBezTo>
                    <a:cubicBezTo>
                      <a:pt x="1111939" y="420869"/>
                      <a:pt x="1104568" y="423922"/>
                      <a:pt x="1096883" y="423922"/>
                    </a:cubicBezTo>
                    <a:lnTo>
                      <a:pt x="28977" y="423922"/>
                    </a:lnTo>
                    <a:cubicBezTo>
                      <a:pt x="21292" y="423922"/>
                      <a:pt x="13922" y="420869"/>
                      <a:pt x="8487" y="415435"/>
                    </a:cubicBezTo>
                    <a:cubicBezTo>
                      <a:pt x="3053" y="410001"/>
                      <a:pt x="0" y="402630"/>
                      <a:pt x="0" y="394945"/>
                    </a:cubicBezTo>
                    <a:lnTo>
                      <a:pt x="0" y="28977"/>
                    </a:lnTo>
                    <a:cubicBezTo>
                      <a:pt x="0" y="21292"/>
                      <a:pt x="3053" y="13922"/>
                      <a:pt x="8487" y="8487"/>
                    </a:cubicBezTo>
                    <a:cubicBezTo>
                      <a:pt x="13922" y="3053"/>
                      <a:pt x="21292" y="0"/>
                      <a:pt x="28977" y="0"/>
                    </a:cubicBezTo>
                    <a:close/>
                  </a:path>
                </a:pathLst>
              </a:custGeom>
              <a:solidFill>
                <a:srgbClr val="004AAD">
                  <a:alpha val="49804"/>
                </a:srgbClr>
              </a:solidFill>
              <a:ln w="28575" cap="sq">
                <a:solidFill>
                  <a:srgbClr val="FFFFFF">
                    <a:alpha val="49804"/>
                  </a:srgbClr>
                </a:solidFill>
                <a:prstDash val="solid"/>
                <a:miter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19050"/>
                <a:ext cx="1125860" cy="4048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l">
                  <a:lnSpc>
                    <a:spcPts val="2616"/>
                  </a:lnSpc>
                </a:pPr>
              </a:p>
            </p:txBody>
          </p:sp>
        </p:grpSp>
        <p:sp>
          <p:nvSpPr>
            <p:cNvPr name="Freeform 34" id="34"/>
            <p:cNvSpPr/>
            <p:nvPr/>
          </p:nvSpPr>
          <p:spPr>
            <a:xfrm flipH="false" flipV="false" rot="0">
              <a:off x="216318" y="352513"/>
              <a:ext cx="346016" cy="357052"/>
            </a:xfrm>
            <a:custGeom>
              <a:avLst/>
              <a:gdLst/>
              <a:ahLst/>
              <a:cxnLst/>
              <a:rect r="r" b="b" t="t" l="l"/>
              <a:pathLst>
                <a:path h="357052" w="346016">
                  <a:moveTo>
                    <a:pt x="0" y="0"/>
                  </a:moveTo>
                  <a:lnTo>
                    <a:pt x="346016" y="0"/>
                  </a:lnTo>
                  <a:lnTo>
                    <a:pt x="346016" y="357052"/>
                  </a:lnTo>
                  <a:lnTo>
                    <a:pt x="0" y="3570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5" id="35"/>
            <p:cNvSpPr txBox="true"/>
            <p:nvPr/>
          </p:nvSpPr>
          <p:spPr>
            <a:xfrm rot="0">
              <a:off x="607490" y="281012"/>
              <a:ext cx="4450861" cy="5286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58"/>
                </a:lnSpc>
                <a:spcBef>
                  <a:spcPct val="0"/>
                </a:spcBef>
              </a:pPr>
              <a:r>
                <a:rPr lang="en-US" b="true" sz="2806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SILENCIO TÉCNICO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216318" y="1031257"/>
              <a:ext cx="5934617" cy="9122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1"/>
                </a:lnSpc>
              </a:pPr>
              <a:r>
                <a:rPr lang="en-US" sz="2455">
                  <a:solidFill>
                    <a:srgbClr val="C2DCFF"/>
                  </a:solidFill>
                  <a:latin typeface="DM Sans"/>
                  <a:ea typeface="DM Sans"/>
                  <a:cs typeface="DM Sans"/>
                  <a:sym typeface="DM Sans"/>
                </a:rPr>
                <a:t>Es imposibles demostrar “Soft Skills” en una hoja A4.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028700" y="1611314"/>
            <a:ext cx="3645161" cy="1271305"/>
            <a:chOff x="0" y="0"/>
            <a:chExt cx="4860215" cy="1695074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3496877" y="0"/>
              <a:ext cx="1363337" cy="1558100"/>
            </a:xfrm>
            <a:custGeom>
              <a:avLst/>
              <a:gdLst/>
              <a:ahLst/>
              <a:cxnLst/>
              <a:rect r="r" b="b" t="t" l="l"/>
              <a:pathLst>
                <a:path h="1558100" w="1363337">
                  <a:moveTo>
                    <a:pt x="0" y="0"/>
                  </a:moveTo>
                  <a:lnTo>
                    <a:pt x="1363338" y="0"/>
                  </a:lnTo>
                  <a:lnTo>
                    <a:pt x="1363338" y="1558100"/>
                  </a:lnTo>
                  <a:lnTo>
                    <a:pt x="0" y="1558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TextBox 39" id="39"/>
            <p:cNvSpPr txBox="true"/>
            <p:nvPr/>
          </p:nvSpPr>
          <p:spPr>
            <a:xfrm rot="0">
              <a:off x="0" y="963891"/>
              <a:ext cx="3886273" cy="7311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42"/>
                </a:lnSpc>
                <a:spcBef>
                  <a:spcPct val="0"/>
                </a:spcBef>
              </a:pPr>
              <a:r>
                <a:rPr lang="en-US" b="true" sz="380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PROBLEMA: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78352" y="-1050953"/>
            <a:ext cx="11342303" cy="12744161"/>
          </a:xfrm>
          <a:custGeom>
            <a:avLst/>
            <a:gdLst/>
            <a:ahLst/>
            <a:cxnLst/>
            <a:rect r="r" b="b" t="t" l="l"/>
            <a:pathLst>
              <a:path h="12744161" w="11342303">
                <a:moveTo>
                  <a:pt x="0" y="0"/>
                </a:moveTo>
                <a:lnTo>
                  <a:pt x="11342303" y="0"/>
                </a:lnTo>
                <a:lnTo>
                  <a:pt x="11342303" y="12744161"/>
                </a:lnTo>
                <a:lnTo>
                  <a:pt x="0" y="127441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1273" y="-129589"/>
            <a:ext cx="10163951" cy="10287000"/>
            <a:chOff x="0" y="0"/>
            <a:chExt cx="2676925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7692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676925">
                  <a:moveTo>
                    <a:pt x="0" y="0"/>
                  </a:moveTo>
                  <a:lnTo>
                    <a:pt x="2676925" y="0"/>
                  </a:lnTo>
                  <a:lnTo>
                    <a:pt x="267692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2676925" cy="2690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5400000">
            <a:off x="16931320" y="9359012"/>
            <a:ext cx="270061" cy="364947"/>
          </a:xfrm>
          <a:custGeom>
            <a:avLst/>
            <a:gdLst/>
            <a:ahLst/>
            <a:cxnLst/>
            <a:rect r="r" b="b" t="t" l="l"/>
            <a:pathLst>
              <a:path h="364947" w="270061">
                <a:moveTo>
                  <a:pt x="0" y="0"/>
                </a:moveTo>
                <a:lnTo>
                  <a:pt x="270060" y="0"/>
                </a:lnTo>
                <a:lnTo>
                  <a:pt x="270060" y="364946"/>
                </a:lnTo>
                <a:lnTo>
                  <a:pt x="0" y="3649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10842936" y="6545999"/>
            <a:ext cx="6620150" cy="2321226"/>
            <a:chOff x="0" y="0"/>
            <a:chExt cx="8826867" cy="3094968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8826867" cy="3094968"/>
              <a:chOff x="0" y="0"/>
              <a:chExt cx="1743579" cy="611352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743579" cy="611352"/>
              </a:xfrm>
              <a:custGeom>
                <a:avLst/>
                <a:gdLst/>
                <a:ahLst/>
                <a:cxnLst/>
                <a:rect r="r" b="b" t="t" l="l"/>
                <a:pathLst>
                  <a:path h="611352" w="1743579">
                    <a:moveTo>
                      <a:pt x="18711" y="0"/>
                    </a:moveTo>
                    <a:lnTo>
                      <a:pt x="1724868" y="0"/>
                    </a:lnTo>
                    <a:cubicBezTo>
                      <a:pt x="1735201" y="0"/>
                      <a:pt x="1743579" y="8377"/>
                      <a:pt x="1743579" y="18711"/>
                    </a:cubicBezTo>
                    <a:lnTo>
                      <a:pt x="1743579" y="592640"/>
                    </a:lnTo>
                    <a:cubicBezTo>
                      <a:pt x="1743579" y="602974"/>
                      <a:pt x="1735201" y="611352"/>
                      <a:pt x="1724868" y="611352"/>
                    </a:cubicBezTo>
                    <a:lnTo>
                      <a:pt x="18711" y="611352"/>
                    </a:lnTo>
                    <a:cubicBezTo>
                      <a:pt x="8377" y="611352"/>
                      <a:pt x="0" y="602974"/>
                      <a:pt x="0" y="592640"/>
                    </a:cubicBezTo>
                    <a:lnTo>
                      <a:pt x="0" y="18711"/>
                    </a:lnTo>
                    <a:cubicBezTo>
                      <a:pt x="0" y="8377"/>
                      <a:pt x="8377" y="0"/>
                      <a:pt x="18711" y="0"/>
                    </a:cubicBezTo>
                    <a:close/>
                  </a:path>
                </a:pathLst>
              </a:custGeom>
              <a:solidFill>
                <a:srgbClr val="004AAD">
                  <a:alpha val="49804"/>
                </a:srgbClr>
              </a:solidFill>
              <a:ln w="28575" cap="sq">
                <a:solidFill>
                  <a:srgbClr val="FFFFFF">
                    <a:alpha val="49804"/>
                  </a:srgbClr>
                </a:soli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19050"/>
                <a:ext cx="1743579" cy="5923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l">
                  <a:lnSpc>
                    <a:spcPts val="2616"/>
                  </a:lnSpc>
                </a:pP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281376" y="261531"/>
              <a:ext cx="452223" cy="380433"/>
            </a:xfrm>
            <a:custGeom>
              <a:avLst/>
              <a:gdLst/>
              <a:ahLst/>
              <a:cxnLst/>
              <a:rect r="r" b="b" t="t" l="l"/>
              <a:pathLst>
                <a:path h="380433" w="452223">
                  <a:moveTo>
                    <a:pt x="0" y="0"/>
                  </a:moveTo>
                  <a:lnTo>
                    <a:pt x="452224" y="0"/>
                  </a:lnTo>
                  <a:lnTo>
                    <a:pt x="452224" y="380433"/>
                  </a:lnTo>
                  <a:lnTo>
                    <a:pt x="0" y="3804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898279" y="232520"/>
              <a:ext cx="6910977" cy="4575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16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RAZONAMIENTO ARQUITECTÓNICO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81376" y="854602"/>
              <a:ext cx="7527880" cy="15865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37"/>
                </a:lnSpc>
              </a:pPr>
              <a:r>
                <a:rPr lang="en-US" sz="2163">
                  <a:solidFill>
                    <a:srgbClr val="C2DCFF"/>
                  </a:solidFill>
                  <a:latin typeface="DM Sans"/>
                  <a:ea typeface="DM Sans"/>
                  <a:cs typeface="DM Sans"/>
                  <a:sym typeface="DM Sans"/>
                </a:rPr>
                <a:t>No es un buscador de palabras clave. Es un sistema que razona. Argumenta cómo la experiencia en sistemas críticos se traduce en soluciones modernas y escalables.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842936" y="1163429"/>
            <a:ext cx="6620150" cy="2321226"/>
            <a:chOff x="0" y="0"/>
            <a:chExt cx="8826867" cy="3094968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8826867" cy="3094968"/>
              <a:chOff x="0" y="0"/>
              <a:chExt cx="1743579" cy="611352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743579" cy="611352"/>
              </a:xfrm>
              <a:custGeom>
                <a:avLst/>
                <a:gdLst/>
                <a:ahLst/>
                <a:cxnLst/>
                <a:rect r="r" b="b" t="t" l="l"/>
                <a:pathLst>
                  <a:path h="611352" w="1743579">
                    <a:moveTo>
                      <a:pt x="18711" y="0"/>
                    </a:moveTo>
                    <a:lnTo>
                      <a:pt x="1724868" y="0"/>
                    </a:lnTo>
                    <a:cubicBezTo>
                      <a:pt x="1735201" y="0"/>
                      <a:pt x="1743579" y="8377"/>
                      <a:pt x="1743579" y="18711"/>
                    </a:cubicBezTo>
                    <a:lnTo>
                      <a:pt x="1743579" y="592640"/>
                    </a:lnTo>
                    <a:cubicBezTo>
                      <a:pt x="1743579" y="602974"/>
                      <a:pt x="1735201" y="611352"/>
                      <a:pt x="1724868" y="611352"/>
                    </a:cubicBezTo>
                    <a:lnTo>
                      <a:pt x="18711" y="611352"/>
                    </a:lnTo>
                    <a:cubicBezTo>
                      <a:pt x="8377" y="611352"/>
                      <a:pt x="0" y="602974"/>
                      <a:pt x="0" y="592640"/>
                    </a:cubicBezTo>
                    <a:lnTo>
                      <a:pt x="0" y="18711"/>
                    </a:lnTo>
                    <a:cubicBezTo>
                      <a:pt x="0" y="8377"/>
                      <a:pt x="8377" y="0"/>
                      <a:pt x="18711" y="0"/>
                    </a:cubicBezTo>
                    <a:close/>
                  </a:path>
                </a:pathLst>
              </a:custGeom>
              <a:solidFill>
                <a:srgbClr val="004AAD">
                  <a:alpha val="49804"/>
                </a:srgbClr>
              </a:solidFill>
              <a:ln w="28575" cap="sq">
                <a:solidFill>
                  <a:srgbClr val="FFFFFF">
                    <a:alpha val="49804"/>
                  </a:srgbClr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19050"/>
                <a:ext cx="1743579" cy="5923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l">
                  <a:lnSpc>
                    <a:spcPts val="2616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281376" y="266700"/>
              <a:ext cx="422373" cy="295661"/>
            </a:xfrm>
            <a:custGeom>
              <a:avLst/>
              <a:gdLst/>
              <a:ahLst/>
              <a:cxnLst/>
              <a:rect r="r" b="b" t="t" l="l"/>
              <a:pathLst>
                <a:path h="295661" w="422373">
                  <a:moveTo>
                    <a:pt x="0" y="0"/>
                  </a:moveTo>
                  <a:lnTo>
                    <a:pt x="422373" y="0"/>
                  </a:lnTo>
                  <a:lnTo>
                    <a:pt x="422373" y="295661"/>
                  </a:lnTo>
                  <a:lnTo>
                    <a:pt x="0" y="295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898279" y="195303"/>
              <a:ext cx="7116876" cy="4575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16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DIÁLOGO TÉCNICO EN TIEMPO REAL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281376" y="811559"/>
              <a:ext cx="7527880" cy="19770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37"/>
                </a:lnSpc>
              </a:pPr>
              <a:r>
                <a:rPr lang="en-US" sz="2163">
                  <a:solidFill>
                    <a:srgbClr val="C2DCFF"/>
                  </a:solidFill>
                  <a:latin typeface="DM Sans"/>
                  <a:ea typeface="DM Sans"/>
                  <a:cs typeface="DM Sans"/>
                  <a:sym typeface="DM Sans"/>
                </a:rPr>
                <a:t>Interacción dinámica mediante RAG (Retrieval-Augmented Generation). Respuestas precisas y ancladas a hechos, eliminando las alucinaciones típicas de los modelos genéricos.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842936" y="3853298"/>
            <a:ext cx="6620150" cy="2321226"/>
            <a:chOff x="0" y="0"/>
            <a:chExt cx="8826867" cy="3094968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8826867" cy="3094968"/>
              <a:chOff x="0" y="0"/>
              <a:chExt cx="1743579" cy="61135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743579" cy="611352"/>
              </a:xfrm>
              <a:custGeom>
                <a:avLst/>
                <a:gdLst/>
                <a:ahLst/>
                <a:cxnLst/>
                <a:rect r="r" b="b" t="t" l="l"/>
                <a:pathLst>
                  <a:path h="611352" w="1743579">
                    <a:moveTo>
                      <a:pt x="18711" y="0"/>
                    </a:moveTo>
                    <a:lnTo>
                      <a:pt x="1724868" y="0"/>
                    </a:lnTo>
                    <a:cubicBezTo>
                      <a:pt x="1735201" y="0"/>
                      <a:pt x="1743579" y="8377"/>
                      <a:pt x="1743579" y="18711"/>
                    </a:cubicBezTo>
                    <a:lnTo>
                      <a:pt x="1743579" y="592640"/>
                    </a:lnTo>
                    <a:cubicBezTo>
                      <a:pt x="1743579" y="602974"/>
                      <a:pt x="1735201" y="611352"/>
                      <a:pt x="1724868" y="611352"/>
                    </a:cubicBezTo>
                    <a:lnTo>
                      <a:pt x="18711" y="611352"/>
                    </a:lnTo>
                    <a:cubicBezTo>
                      <a:pt x="8377" y="611352"/>
                      <a:pt x="0" y="602974"/>
                      <a:pt x="0" y="592640"/>
                    </a:cubicBezTo>
                    <a:lnTo>
                      <a:pt x="0" y="18711"/>
                    </a:lnTo>
                    <a:cubicBezTo>
                      <a:pt x="0" y="8377"/>
                      <a:pt x="8377" y="0"/>
                      <a:pt x="18711" y="0"/>
                    </a:cubicBezTo>
                    <a:close/>
                  </a:path>
                </a:pathLst>
              </a:custGeom>
              <a:solidFill>
                <a:srgbClr val="004AAD">
                  <a:alpha val="49804"/>
                </a:srgbClr>
              </a:solidFill>
              <a:ln w="28575" cap="sq">
                <a:solidFill>
                  <a:srgbClr val="FFFFFF">
                    <a:alpha val="49804"/>
                  </a:srgbClr>
                </a:solidFill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19050"/>
                <a:ext cx="1743579" cy="5923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l">
                  <a:lnSpc>
                    <a:spcPts val="2616"/>
                  </a:lnSpc>
                </a:pPr>
              </a:p>
            </p:txBody>
          </p:sp>
        </p:grpSp>
        <p:sp>
          <p:nvSpPr>
            <p:cNvPr name="Freeform 25" id="25"/>
            <p:cNvSpPr/>
            <p:nvPr/>
          </p:nvSpPr>
          <p:spPr>
            <a:xfrm flipH="false" flipV="false" rot="0">
              <a:off x="299679" y="107148"/>
              <a:ext cx="331891" cy="455213"/>
            </a:xfrm>
            <a:custGeom>
              <a:avLst/>
              <a:gdLst/>
              <a:ahLst/>
              <a:cxnLst/>
              <a:rect r="r" b="b" t="t" l="l"/>
              <a:pathLst>
                <a:path h="455213" w="331891">
                  <a:moveTo>
                    <a:pt x="0" y="0"/>
                  </a:moveTo>
                  <a:lnTo>
                    <a:pt x="331891" y="0"/>
                  </a:lnTo>
                  <a:lnTo>
                    <a:pt x="331891" y="455213"/>
                  </a:lnTo>
                  <a:lnTo>
                    <a:pt x="0" y="455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822070" y="195303"/>
              <a:ext cx="7005488" cy="4575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16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PRIVACIDAD POR DISEÑO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299679" y="811559"/>
              <a:ext cx="7527880" cy="19770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37"/>
                </a:lnSpc>
              </a:pPr>
              <a:r>
                <a:rPr lang="en-US" sz="2163">
                  <a:solidFill>
                    <a:srgbClr val="C2DCFF"/>
                  </a:solidFill>
                  <a:latin typeface="DM Sans"/>
                  <a:ea typeface="DM Sans"/>
                  <a:cs typeface="DM Sans"/>
                  <a:sym typeface="DM Sans"/>
                </a:rPr>
                <a:t>Compromiso ético: Procesamiento efímero de datos. Las ofertas analizadas no se almacenan ni se utilizan para entrenar modelos, garantizando la confidencialidad del usuario.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6463639" y="8926803"/>
            <a:ext cx="793472" cy="787812"/>
            <a:chOff x="0" y="0"/>
            <a:chExt cx="289003" cy="28694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89003" cy="286941"/>
            </a:xfrm>
            <a:custGeom>
              <a:avLst/>
              <a:gdLst/>
              <a:ahLst/>
              <a:cxnLst/>
              <a:rect r="r" b="b" t="t" l="l"/>
              <a:pathLst>
                <a:path h="286941" w="289003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-5400000">
            <a:off x="16735331" y="9138236"/>
            <a:ext cx="270061" cy="364947"/>
          </a:xfrm>
          <a:custGeom>
            <a:avLst/>
            <a:gdLst/>
            <a:ahLst/>
            <a:cxnLst/>
            <a:rect r="r" b="b" t="t" l="l"/>
            <a:pathLst>
              <a:path h="364947" w="270061">
                <a:moveTo>
                  <a:pt x="0" y="0"/>
                </a:moveTo>
                <a:lnTo>
                  <a:pt x="270061" y="0"/>
                </a:lnTo>
                <a:lnTo>
                  <a:pt x="270061" y="364947"/>
                </a:lnTo>
                <a:lnTo>
                  <a:pt x="0" y="3649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2" id="32"/>
          <p:cNvSpPr txBox="true"/>
          <p:nvPr/>
        </p:nvSpPr>
        <p:spPr>
          <a:xfrm rot="0">
            <a:off x="1028700" y="3237583"/>
            <a:ext cx="8670604" cy="2568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762"/>
              </a:lnSpc>
            </a:pPr>
            <a:r>
              <a:rPr lang="en-US" sz="10611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El currículum con </a:t>
            </a:r>
            <a:r>
              <a:rPr lang="en-US" b="true" sz="10611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DM Sans Bold"/>
                <a:ea typeface="DM Sans Bold"/>
                <a:cs typeface="DM Sans Bold"/>
                <a:sym typeface="DM Sans Bold"/>
              </a:rPr>
              <a:t>cerebro</a:t>
            </a:r>
            <a:r>
              <a:rPr lang="en-US" sz="10611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28700" y="6153110"/>
            <a:ext cx="8670604" cy="922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7"/>
              </a:lnSpc>
            </a:pPr>
            <a:r>
              <a:rPr lang="en-US" sz="280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Transformando la información estática en conocimiento accionable.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028700" y="1321332"/>
            <a:ext cx="3578339" cy="1259026"/>
            <a:chOff x="0" y="0"/>
            <a:chExt cx="4771118" cy="1678702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565091" cy="1547484"/>
            </a:xfrm>
            <a:custGeom>
              <a:avLst/>
              <a:gdLst/>
              <a:ahLst/>
              <a:cxnLst/>
              <a:rect r="r" b="b" t="t" l="l"/>
              <a:pathLst>
                <a:path h="1547484" w="1565091">
                  <a:moveTo>
                    <a:pt x="0" y="0"/>
                  </a:moveTo>
                  <a:lnTo>
                    <a:pt x="1565091" y="0"/>
                  </a:lnTo>
                  <a:lnTo>
                    <a:pt x="1565091" y="1547484"/>
                  </a:lnTo>
                  <a:lnTo>
                    <a:pt x="0" y="15474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TextBox 36" id="36"/>
            <p:cNvSpPr txBox="true"/>
            <p:nvPr/>
          </p:nvSpPr>
          <p:spPr>
            <a:xfrm rot="0">
              <a:off x="504724" y="947519"/>
              <a:ext cx="4266394" cy="7311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42"/>
                </a:lnSpc>
                <a:spcBef>
                  <a:spcPct val="0"/>
                </a:spcBef>
              </a:pPr>
              <a:r>
                <a:rPr lang="en-US" b="true" sz="380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SOLUCIÓN: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57162">
            <a:off x="-3684287" y="-3992220"/>
            <a:ext cx="12463164" cy="14003556"/>
          </a:xfrm>
          <a:custGeom>
            <a:avLst/>
            <a:gdLst/>
            <a:ahLst/>
            <a:cxnLst/>
            <a:rect r="r" b="b" t="t" l="l"/>
            <a:pathLst>
              <a:path h="14003556" w="12463164">
                <a:moveTo>
                  <a:pt x="0" y="0"/>
                </a:moveTo>
                <a:lnTo>
                  <a:pt x="12463165" y="0"/>
                </a:lnTo>
                <a:lnTo>
                  <a:pt x="12463165" y="14003555"/>
                </a:lnTo>
                <a:lnTo>
                  <a:pt x="0" y="140035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463639" y="8692852"/>
            <a:ext cx="793472" cy="787812"/>
            <a:chOff x="0" y="0"/>
            <a:chExt cx="289003" cy="2869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9003" cy="286941"/>
            </a:xfrm>
            <a:custGeom>
              <a:avLst/>
              <a:gdLst/>
              <a:ahLst/>
              <a:cxnLst/>
              <a:rect r="r" b="b" t="t" l="l"/>
              <a:pathLst>
                <a:path h="286941" w="289003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5400000">
            <a:off x="16735331" y="8904285"/>
            <a:ext cx="270061" cy="364947"/>
          </a:xfrm>
          <a:custGeom>
            <a:avLst/>
            <a:gdLst/>
            <a:ahLst/>
            <a:cxnLst/>
            <a:rect r="r" b="b" t="t" l="l"/>
            <a:pathLst>
              <a:path h="364947" w="270061">
                <a:moveTo>
                  <a:pt x="0" y="0"/>
                </a:moveTo>
                <a:lnTo>
                  <a:pt x="270061" y="0"/>
                </a:lnTo>
                <a:lnTo>
                  <a:pt x="270061" y="364947"/>
                </a:lnTo>
                <a:lnTo>
                  <a:pt x="0" y="364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493941" y="577530"/>
            <a:ext cx="5969698" cy="9131941"/>
          </a:xfrm>
          <a:custGeom>
            <a:avLst/>
            <a:gdLst/>
            <a:ahLst/>
            <a:cxnLst/>
            <a:rect r="r" b="b" t="t" l="l"/>
            <a:pathLst>
              <a:path h="9131941" w="5969698">
                <a:moveTo>
                  <a:pt x="0" y="0"/>
                </a:moveTo>
                <a:lnTo>
                  <a:pt x="5969698" y="0"/>
                </a:lnTo>
                <a:lnTo>
                  <a:pt x="5969698" y="9131940"/>
                </a:lnTo>
                <a:lnTo>
                  <a:pt x="0" y="91319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2373327"/>
            <a:ext cx="9577941" cy="3510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80"/>
              </a:lnSpc>
            </a:pPr>
            <a:r>
              <a:rPr lang="en-US" sz="85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Ingeniería Escalable y Desacoplada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493941" y="3918944"/>
            <a:ext cx="1896519" cy="1939137"/>
            <a:chOff x="0" y="0"/>
            <a:chExt cx="499495" cy="5107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99495" cy="510719"/>
            </a:xfrm>
            <a:custGeom>
              <a:avLst/>
              <a:gdLst/>
              <a:ahLst/>
              <a:cxnLst/>
              <a:rect r="r" b="b" t="t" l="l"/>
              <a:pathLst>
                <a:path h="510719" w="499495">
                  <a:moveTo>
                    <a:pt x="0" y="0"/>
                  </a:moveTo>
                  <a:lnTo>
                    <a:pt x="499495" y="0"/>
                  </a:lnTo>
                  <a:lnTo>
                    <a:pt x="499495" y="510719"/>
                  </a:lnTo>
                  <a:lnTo>
                    <a:pt x="0" y="510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9050"/>
              <a:ext cx="499495" cy="4916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6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6011373"/>
            <a:ext cx="8523254" cy="816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3"/>
              </a:lnSpc>
            </a:pPr>
            <a:r>
              <a:rPr lang="en-US" sz="296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Arquitectura RAG diseñada para procesamiento eficiente y baja latencia.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385864">
            <a:off x="2521692" y="-9558197"/>
            <a:ext cx="12463164" cy="14003556"/>
          </a:xfrm>
          <a:custGeom>
            <a:avLst/>
            <a:gdLst/>
            <a:ahLst/>
            <a:cxnLst/>
            <a:rect r="r" b="b" t="t" l="l"/>
            <a:pathLst>
              <a:path h="14003556" w="12463164">
                <a:moveTo>
                  <a:pt x="0" y="0"/>
                </a:moveTo>
                <a:lnTo>
                  <a:pt x="12463164" y="0"/>
                </a:lnTo>
                <a:lnTo>
                  <a:pt x="12463164" y="14003556"/>
                </a:lnTo>
                <a:lnTo>
                  <a:pt x="0" y="14003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463639" y="8692852"/>
            <a:ext cx="793472" cy="787812"/>
            <a:chOff x="0" y="0"/>
            <a:chExt cx="289003" cy="2869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9003" cy="286941"/>
            </a:xfrm>
            <a:custGeom>
              <a:avLst/>
              <a:gdLst/>
              <a:ahLst/>
              <a:cxnLst/>
              <a:rect r="r" b="b" t="t" l="l"/>
              <a:pathLst>
                <a:path h="286941" w="289003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5400000">
            <a:off x="16735331" y="8904285"/>
            <a:ext cx="270061" cy="364947"/>
          </a:xfrm>
          <a:custGeom>
            <a:avLst/>
            <a:gdLst/>
            <a:ahLst/>
            <a:cxnLst/>
            <a:rect r="r" b="b" t="t" l="l"/>
            <a:pathLst>
              <a:path h="364947" w="270061">
                <a:moveTo>
                  <a:pt x="0" y="0"/>
                </a:moveTo>
                <a:lnTo>
                  <a:pt x="270061" y="0"/>
                </a:lnTo>
                <a:lnTo>
                  <a:pt x="270061" y="364947"/>
                </a:lnTo>
                <a:lnTo>
                  <a:pt x="0" y="364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162006" y="3692193"/>
            <a:ext cx="5987996" cy="593652"/>
            <a:chOff x="0" y="0"/>
            <a:chExt cx="7983995" cy="791536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7983995" cy="791536"/>
              <a:chOff x="0" y="0"/>
              <a:chExt cx="1410146" cy="139802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410146" cy="139802"/>
              </a:xfrm>
              <a:custGeom>
                <a:avLst/>
                <a:gdLst/>
                <a:ahLst/>
                <a:cxnLst/>
                <a:rect r="r" b="b" t="t" l="l"/>
                <a:pathLst>
                  <a:path h="139802" w="1410146">
                    <a:moveTo>
                      <a:pt x="20687" y="0"/>
                    </a:moveTo>
                    <a:lnTo>
                      <a:pt x="1389460" y="0"/>
                    </a:lnTo>
                    <a:cubicBezTo>
                      <a:pt x="1394946" y="0"/>
                      <a:pt x="1400208" y="2179"/>
                      <a:pt x="1404087" y="6059"/>
                    </a:cubicBezTo>
                    <a:cubicBezTo>
                      <a:pt x="1407967" y="9938"/>
                      <a:pt x="1410146" y="15200"/>
                      <a:pt x="1410146" y="20687"/>
                    </a:cubicBezTo>
                    <a:lnTo>
                      <a:pt x="1410146" y="119116"/>
                    </a:lnTo>
                    <a:cubicBezTo>
                      <a:pt x="1410146" y="124602"/>
                      <a:pt x="1407967" y="129864"/>
                      <a:pt x="1404087" y="133743"/>
                    </a:cubicBezTo>
                    <a:cubicBezTo>
                      <a:pt x="1400208" y="137623"/>
                      <a:pt x="1394946" y="139802"/>
                      <a:pt x="1389460" y="139802"/>
                    </a:cubicBezTo>
                    <a:lnTo>
                      <a:pt x="20687" y="139802"/>
                    </a:lnTo>
                    <a:cubicBezTo>
                      <a:pt x="15200" y="139802"/>
                      <a:pt x="9938" y="137623"/>
                      <a:pt x="6059" y="133743"/>
                    </a:cubicBezTo>
                    <a:cubicBezTo>
                      <a:pt x="2179" y="129864"/>
                      <a:pt x="0" y="124602"/>
                      <a:pt x="0" y="119116"/>
                    </a:cubicBezTo>
                    <a:lnTo>
                      <a:pt x="0" y="20687"/>
                    </a:lnTo>
                    <a:cubicBezTo>
                      <a:pt x="0" y="15200"/>
                      <a:pt x="2179" y="9938"/>
                      <a:pt x="6059" y="6059"/>
                    </a:cubicBezTo>
                    <a:cubicBezTo>
                      <a:pt x="9938" y="2179"/>
                      <a:pt x="15200" y="0"/>
                      <a:pt x="20687" y="0"/>
                    </a:cubicBezTo>
                    <a:close/>
                  </a:path>
                </a:pathLst>
              </a:custGeom>
              <a:solidFill>
                <a:srgbClr val="004AAD">
                  <a:alpha val="49804"/>
                </a:srgbClr>
              </a:solidFill>
              <a:ln w="28575" cap="sq">
                <a:solidFill>
                  <a:srgbClr val="FFFFFF">
                    <a:alpha val="49804"/>
                  </a:srgbClr>
                </a:soli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19050"/>
                <a:ext cx="1410146" cy="12075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l">
                  <a:lnSpc>
                    <a:spcPts val="2616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215747" y="157857"/>
              <a:ext cx="7545761" cy="504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25"/>
                </a:lnSpc>
                <a:spcBef>
                  <a:spcPct val="0"/>
                </a:spcBef>
              </a:pPr>
              <a:r>
                <a:rPr lang="en-US" b="true" sz="2684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ANALIZADOR FIT TÉCNICO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150002" y="5143500"/>
            <a:ext cx="5987996" cy="593652"/>
            <a:chOff x="0" y="0"/>
            <a:chExt cx="7983995" cy="791536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7983995" cy="791536"/>
              <a:chOff x="0" y="0"/>
              <a:chExt cx="1410146" cy="139802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410146" cy="139802"/>
              </a:xfrm>
              <a:custGeom>
                <a:avLst/>
                <a:gdLst/>
                <a:ahLst/>
                <a:cxnLst/>
                <a:rect r="r" b="b" t="t" l="l"/>
                <a:pathLst>
                  <a:path h="139802" w="1410146">
                    <a:moveTo>
                      <a:pt x="20687" y="0"/>
                    </a:moveTo>
                    <a:lnTo>
                      <a:pt x="1389460" y="0"/>
                    </a:lnTo>
                    <a:cubicBezTo>
                      <a:pt x="1394946" y="0"/>
                      <a:pt x="1400208" y="2179"/>
                      <a:pt x="1404087" y="6059"/>
                    </a:cubicBezTo>
                    <a:cubicBezTo>
                      <a:pt x="1407967" y="9938"/>
                      <a:pt x="1410146" y="15200"/>
                      <a:pt x="1410146" y="20687"/>
                    </a:cubicBezTo>
                    <a:lnTo>
                      <a:pt x="1410146" y="119116"/>
                    </a:lnTo>
                    <a:cubicBezTo>
                      <a:pt x="1410146" y="124602"/>
                      <a:pt x="1407967" y="129864"/>
                      <a:pt x="1404087" y="133743"/>
                    </a:cubicBezTo>
                    <a:cubicBezTo>
                      <a:pt x="1400208" y="137623"/>
                      <a:pt x="1394946" y="139802"/>
                      <a:pt x="1389460" y="139802"/>
                    </a:cubicBezTo>
                    <a:lnTo>
                      <a:pt x="20687" y="139802"/>
                    </a:lnTo>
                    <a:cubicBezTo>
                      <a:pt x="15200" y="139802"/>
                      <a:pt x="9938" y="137623"/>
                      <a:pt x="6059" y="133743"/>
                    </a:cubicBezTo>
                    <a:cubicBezTo>
                      <a:pt x="2179" y="129864"/>
                      <a:pt x="0" y="124602"/>
                      <a:pt x="0" y="119116"/>
                    </a:cubicBezTo>
                    <a:lnTo>
                      <a:pt x="0" y="20687"/>
                    </a:lnTo>
                    <a:cubicBezTo>
                      <a:pt x="0" y="15200"/>
                      <a:pt x="2179" y="9938"/>
                      <a:pt x="6059" y="6059"/>
                    </a:cubicBezTo>
                    <a:cubicBezTo>
                      <a:pt x="9938" y="2179"/>
                      <a:pt x="15200" y="0"/>
                      <a:pt x="20687" y="0"/>
                    </a:cubicBezTo>
                    <a:close/>
                  </a:path>
                </a:pathLst>
              </a:custGeom>
              <a:solidFill>
                <a:srgbClr val="004AAD">
                  <a:alpha val="49804"/>
                </a:srgbClr>
              </a:solidFill>
              <a:ln w="28575" cap="sq">
                <a:solidFill>
                  <a:srgbClr val="FFFFFF">
                    <a:alpha val="49804"/>
                  </a:srgbClr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19050"/>
                <a:ext cx="1410146" cy="12075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l">
                  <a:lnSpc>
                    <a:spcPts val="2616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219117" y="157857"/>
              <a:ext cx="7545761" cy="504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25"/>
                </a:lnSpc>
                <a:spcBef>
                  <a:spcPct val="0"/>
                </a:spcBef>
              </a:pPr>
              <a:r>
                <a:rPr lang="en-US" b="true" sz="2684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CHAT RAG CONTEXTUAL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137998" y="3692193"/>
            <a:ext cx="5987996" cy="593652"/>
            <a:chOff x="0" y="0"/>
            <a:chExt cx="7983995" cy="791536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7983995" cy="791536"/>
              <a:chOff x="0" y="0"/>
              <a:chExt cx="1410146" cy="139802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410146" cy="139802"/>
              </a:xfrm>
              <a:custGeom>
                <a:avLst/>
                <a:gdLst/>
                <a:ahLst/>
                <a:cxnLst/>
                <a:rect r="r" b="b" t="t" l="l"/>
                <a:pathLst>
                  <a:path h="139802" w="1410146">
                    <a:moveTo>
                      <a:pt x="20687" y="0"/>
                    </a:moveTo>
                    <a:lnTo>
                      <a:pt x="1389460" y="0"/>
                    </a:lnTo>
                    <a:cubicBezTo>
                      <a:pt x="1394946" y="0"/>
                      <a:pt x="1400208" y="2179"/>
                      <a:pt x="1404087" y="6059"/>
                    </a:cubicBezTo>
                    <a:cubicBezTo>
                      <a:pt x="1407967" y="9938"/>
                      <a:pt x="1410146" y="15200"/>
                      <a:pt x="1410146" y="20687"/>
                    </a:cubicBezTo>
                    <a:lnTo>
                      <a:pt x="1410146" y="119116"/>
                    </a:lnTo>
                    <a:cubicBezTo>
                      <a:pt x="1410146" y="124602"/>
                      <a:pt x="1407967" y="129864"/>
                      <a:pt x="1404087" y="133743"/>
                    </a:cubicBezTo>
                    <a:cubicBezTo>
                      <a:pt x="1400208" y="137623"/>
                      <a:pt x="1394946" y="139802"/>
                      <a:pt x="1389460" y="139802"/>
                    </a:cubicBezTo>
                    <a:lnTo>
                      <a:pt x="20687" y="139802"/>
                    </a:lnTo>
                    <a:cubicBezTo>
                      <a:pt x="15200" y="139802"/>
                      <a:pt x="9938" y="137623"/>
                      <a:pt x="6059" y="133743"/>
                    </a:cubicBezTo>
                    <a:cubicBezTo>
                      <a:pt x="2179" y="129864"/>
                      <a:pt x="0" y="124602"/>
                      <a:pt x="0" y="119116"/>
                    </a:cubicBezTo>
                    <a:lnTo>
                      <a:pt x="0" y="20687"/>
                    </a:lnTo>
                    <a:cubicBezTo>
                      <a:pt x="0" y="15200"/>
                      <a:pt x="2179" y="9938"/>
                      <a:pt x="6059" y="6059"/>
                    </a:cubicBezTo>
                    <a:cubicBezTo>
                      <a:pt x="9938" y="2179"/>
                      <a:pt x="15200" y="0"/>
                      <a:pt x="20687" y="0"/>
                    </a:cubicBezTo>
                    <a:close/>
                  </a:path>
                </a:pathLst>
              </a:custGeom>
              <a:solidFill>
                <a:srgbClr val="004AAD">
                  <a:alpha val="49804"/>
                </a:srgbClr>
              </a:solidFill>
              <a:ln w="28575" cap="sq">
                <a:solidFill>
                  <a:srgbClr val="FFFFFF">
                    <a:alpha val="49804"/>
                  </a:srgbClr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19050"/>
                <a:ext cx="1410146" cy="12075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l">
                  <a:lnSpc>
                    <a:spcPts val="2616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214000" y="157857"/>
              <a:ext cx="7545761" cy="504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25"/>
                </a:lnSpc>
                <a:spcBef>
                  <a:spcPct val="0"/>
                </a:spcBef>
              </a:pPr>
              <a:r>
                <a:rPr lang="en-US" b="true" sz="2684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VISUAL SHOWCASE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6740264">
            <a:off x="2775195" y="4622876"/>
            <a:ext cx="12463164" cy="14003556"/>
          </a:xfrm>
          <a:custGeom>
            <a:avLst/>
            <a:gdLst/>
            <a:ahLst/>
            <a:cxnLst/>
            <a:rect r="r" b="b" t="t" l="l"/>
            <a:pathLst>
              <a:path h="14003556" w="12463164">
                <a:moveTo>
                  <a:pt x="0" y="0"/>
                </a:moveTo>
                <a:lnTo>
                  <a:pt x="12463164" y="0"/>
                </a:lnTo>
                <a:lnTo>
                  <a:pt x="12463164" y="14003555"/>
                </a:lnTo>
                <a:lnTo>
                  <a:pt x="0" y="140035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358173" y="3740165"/>
            <a:ext cx="497709" cy="497709"/>
          </a:xfrm>
          <a:custGeom>
            <a:avLst/>
            <a:gdLst/>
            <a:ahLst/>
            <a:cxnLst/>
            <a:rect r="r" b="b" t="t" l="l"/>
            <a:pathLst>
              <a:path h="497709" w="497709">
                <a:moveTo>
                  <a:pt x="0" y="0"/>
                </a:moveTo>
                <a:lnTo>
                  <a:pt x="497709" y="0"/>
                </a:lnTo>
                <a:lnTo>
                  <a:pt x="497709" y="497708"/>
                </a:lnTo>
                <a:lnTo>
                  <a:pt x="0" y="4977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6375699" y="5221282"/>
            <a:ext cx="511569" cy="438089"/>
          </a:xfrm>
          <a:custGeom>
            <a:avLst/>
            <a:gdLst/>
            <a:ahLst/>
            <a:cxnLst/>
            <a:rect r="r" b="b" t="t" l="l"/>
            <a:pathLst>
              <a:path h="438089" w="511569">
                <a:moveTo>
                  <a:pt x="0" y="0"/>
                </a:moveTo>
                <a:lnTo>
                  <a:pt x="511569" y="0"/>
                </a:lnTo>
                <a:lnTo>
                  <a:pt x="511569" y="438089"/>
                </a:lnTo>
                <a:lnTo>
                  <a:pt x="0" y="4380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2807542" y="3825831"/>
            <a:ext cx="326971" cy="326377"/>
          </a:xfrm>
          <a:custGeom>
            <a:avLst/>
            <a:gdLst/>
            <a:ahLst/>
            <a:cxnLst/>
            <a:rect r="r" b="b" t="t" l="l"/>
            <a:pathLst>
              <a:path h="326377" w="326971">
                <a:moveTo>
                  <a:pt x="0" y="0"/>
                </a:moveTo>
                <a:lnTo>
                  <a:pt x="326971" y="0"/>
                </a:lnTo>
                <a:lnTo>
                  <a:pt x="326971" y="326377"/>
                </a:lnTo>
                <a:lnTo>
                  <a:pt x="0" y="3263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2626666" y="646445"/>
            <a:ext cx="13034668" cy="11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79"/>
              </a:lnSpc>
            </a:pPr>
            <a:r>
              <a:rPr lang="en-US" sz="84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El agente en acción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150587" y="2038866"/>
            <a:ext cx="7205373" cy="375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87"/>
              </a:lnSpc>
            </a:pPr>
            <a:r>
              <a:rPr lang="en-US" sz="276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Despliegue real. Funcionalidades operativas.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385864">
            <a:off x="2521692" y="-9558197"/>
            <a:ext cx="12463164" cy="14003556"/>
          </a:xfrm>
          <a:custGeom>
            <a:avLst/>
            <a:gdLst/>
            <a:ahLst/>
            <a:cxnLst/>
            <a:rect r="r" b="b" t="t" l="l"/>
            <a:pathLst>
              <a:path h="14003556" w="12463164">
                <a:moveTo>
                  <a:pt x="0" y="0"/>
                </a:moveTo>
                <a:lnTo>
                  <a:pt x="12463164" y="0"/>
                </a:lnTo>
                <a:lnTo>
                  <a:pt x="12463164" y="14003556"/>
                </a:lnTo>
                <a:lnTo>
                  <a:pt x="0" y="14003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463639" y="8692852"/>
            <a:ext cx="793472" cy="787812"/>
            <a:chOff x="0" y="0"/>
            <a:chExt cx="289003" cy="2869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9003" cy="286941"/>
            </a:xfrm>
            <a:custGeom>
              <a:avLst/>
              <a:gdLst/>
              <a:ahLst/>
              <a:cxnLst/>
              <a:rect r="r" b="b" t="t" l="l"/>
              <a:pathLst>
                <a:path h="286941" w="289003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5400000">
            <a:off x="16735331" y="8904285"/>
            <a:ext cx="270061" cy="364947"/>
          </a:xfrm>
          <a:custGeom>
            <a:avLst/>
            <a:gdLst/>
            <a:ahLst/>
            <a:cxnLst/>
            <a:rect r="r" b="b" t="t" l="l"/>
            <a:pathLst>
              <a:path h="364947" w="270061">
                <a:moveTo>
                  <a:pt x="0" y="0"/>
                </a:moveTo>
                <a:lnTo>
                  <a:pt x="270061" y="0"/>
                </a:lnTo>
                <a:lnTo>
                  <a:pt x="270061" y="364947"/>
                </a:lnTo>
                <a:lnTo>
                  <a:pt x="0" y="364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504464" y="2517346"/>
            <a:ext cx="8497619" cy="7254842"/>
          </a:xfrm>
          <a:custGeom>
            <a:avLst/>
            <a:gdLst/>
            <a:ahLst/>
            <a:cxnLst/>
            <a:rect r="r" b="b" t="t" l="l"/>
            <a:pathLst>
              <a:path h="7254842" w="8497619">
                <a:moveTo>
                  <a:pt x="0" y="0"/>
                </a:moveTo>
                <a:lnTo>
                  <a:pt x="8497619" y="0"/>
                </a:lnTo>
                <a:lnTo>
                  <a:pt x="8497619" y="7254843"/>
                </a:lnTo>
                <a:lnTo>
                  <a:pt x="0" y="72548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777764" y="1681781"/>
            <a:ext cx="5951020" cy="589986"/>
            <a:chOff x="0" y="0"/>
            <a:chExt cx="7934693" cy="786648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7934693" cy="786648"/>
              <a:chOff x="0" y="0"/>
              <a:chExt cx="1410146" cy="13980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410146" cy="139802"/>
              </a:xfrm>
              <a:custGeom>
                <a:avLst/>
                <a:gdLst/>
                <a:ahLst/>
                <a:cxnLst/>
                <a:rect r="r" b="b" t="t" l="l"/>
                <a:pathLst>
                  <a:path h="139802" w="1410146">
                    <a:moveTo>
                      <a:pt x="17263" y="0"/>
                    </a:moveTo>
                    <a:lnTo>
                      <a:pt x="1392883" y="0"/>
                    </a:lnTo>
                    <a:cubicBezTo>
                      <a:pt x="1397461" y="0"/>
                      <a:pt x="1401852" y="1819"/>
                      <a:pt x="1405090" y="5056"/>
                    </a:cubicBezTo>
                    <a:cubicBezTo>
                      <a:pt x="1408327" y="8294"/>
                      <a:pt x="1410146" y="12685"/>
                      <a:pt x="1410146" y="17263"/>
                    </a:cubicBezTo>
                    <a:lnTo>
                      <a:pt x="1410146" y="122539"/>
                    </a:lnTo>
                    <a:cubicBezTo>
                      <a:pt x="1410146" y="127118"/>
                      <a:pt x="1408327" y="131509"/>
                      <a:pt x="1405090" y="134746"/>
                    </a:cubicBezTo>
                    <a:cubicBezTo>
                      <a:pt x="1401852" y="137984"/>
                      <a:pt x="1397461" y="139802"/>
                      <a:pt x="1392883" y="139802"/>
                    </a:cubicBezTo>
                    <a:lnTo>
                      <a:pt x="17263" y="139802"/>
                    </a:lnTo>
                    <a:cubicBezTo>
                      <a:pt x="12685" y="139802"/>
                      <a:pt x="8294" y="137984"/>
                      <a:pt x="5056" y="134746"/>
                    </a:cubicBezTo>
                    <a:cubicBezTo>
                      <a:pt x="1819" y="131509"/>
                      <a:pt x="0" y="127118"/>
                      <a:pt x="0" y="122539"/>
                    </a:cubicBezTo>
                    <a:lnTo>
                      <a:pt x="0" y="17263"/>
                    </a:lnTo>
                    <a:cubicBezTo>
                      <a:pt x="0" y="12685"/>
                      <a:pt x="1819" y="8294"/>
                      <a:pt x="5056" y="5056"/>
                    </a:cubicBezTo>
                    <a:cubicBezTo>
                      <a:pt x="8294" y="1819"/>
                      <a:pt x="12685" y="0"/>
                      <a:pt x="17263" y="0"/>
                    </a:cubicBezTo>
                    <a:close/>
                  </a:path>
                </a:pathLst>
              </a:custGeom>
              <a:solidFill>
                <a:srgbClr val="004AAD">
                  <a:alpha val="49804"/>
                </a:srgbClr>
              </a:solidFill>
              <a:ln w="28575" cap="sq">
                <a:solidFill>
                  <a:srgbClr val="FFFFFF">
                    <a:alpha val="49804"/>
                  </a:srgbClr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19050"/>
                <a:ext cx="1410146" cy="120752"/>
              </a:xfrm>
              <a:prstGeom prst="rect">
                <a:avLst/>
              </a:prstGeom>
            </p:spPr>
            <p:txBody>
              <a:bodyPr anchor="ctr" rtlCol="false" tIns="60873" lIns="60873" bIns="60873" rIns="60873"/>
              <a:lstStyle/>
              <a:p>
                <a:pPr algn="l">
                  <a:lnSpc>
                    <a:spcPts val="2616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214415" y="157059"/>
              <a:ext cx="7499166" cy="5011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07"/>
                </a:lnSpc>
                <a:spcBef>
                  <a:spcPct val="0"/>
                </a:spcBef>
              </a:pPr>
              <a:r>
                <a:rPr lang="en-US" b="true" sz="2667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ANALIZADOR FIT TÉCNICO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3495091" y="206744"/>
            <a:ext cx="10516365" cy="11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79"/>
              </a:lnSpc>
            </a:pPr>
            <a:r>
              <a:rPr lang="en-US" sz="84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El agente en acción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6918" y="9633157"/>
            <a:ext cx="3723372" cy="233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6"/>
              </a:lnSpc>
            </a:pPr>
            <a:r>
              <a:rPr lang="en-US" sz="169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Pruébalo tú mismo </a:t>
            </a:r>
            <a:r>
              <a:rPr lang="en-US" sz="1691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DM Sans"/>
                <a:ea typeface="DM Sans"/>
                <a:cs typeface="DM Sans"/>
                <a:sym typeface="DM Sans"/>
                <a:hlinkClick r:id="rId6" tooltip="https://www.jesusmora.dev"/>
              </a:rPr>
              <a:t>Interactive Profile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385864">
            <a:off x="2521692" y="-9558197"/>
            <a:ext cx="12463164" cy="14003556"/>
          </a:xfrm>
          <a:custGeom>
            <a:avLst/>
            <a:gdLst/>
            <a:ahLst/>
            <a:cxnLst/>
            <a:rect r="r" b="b" t="t" l="l"/>
            <a:pathLst>
              <a:path h="14003556" w="12463164">
                <a:moveTo>
                  <a:pt x="0" y="0"/>
                </a:moveTo>
                <a:lnTo>
                  <a:pt x="12463164" y="0"/>
                </a:lnTo>
                <a:lnTo>
                  <a:pt x="12463164" y="14003556"/>
                </a:lnTo>
                <a:lnTo>
                  <a:pt x="0" y="14003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463639" y="8692852"/>
            <a:ext cx="793472" cy="787812"/>
            <a:chOff x="0" y="0"/>
            <a:chExt cx="289003" cy="2869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9003" cy="286941"/>
            </a:xfrm>
            <a:custGeom>
              <a:avLst/>
              <a:gdLst/>
              <a:ahLst/>
              <a:cxnLst/>
              <a:rect r="r" b="b" t="t" l="l"/>
              <a:pathLst>
                <a:path h="286941" w="289003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5400000">
            <a:off x="16735331" y="8904285"/>
            <a:ext cx="270061" cy="364947"/>
          </a:xfrm>
          <a:custGeom>
            <a:avLst/>
            <a:gdLst/>
            <a:ahLst/>
            <a:cxnLst/>
            <a:rect r="r" b="b" t="t" l="l"/>
            <a:pathLst>
              <a:path h="364947" w="270061">
                <a:moveTo>
                  <a:pt x="0" y="0"/>
                </a:moveTo>
                <a:lnTo>
                  <a:pt x="270061" y="0"/>
                </a:lnTo>
                <a:lnTo>
                  <a:pt x="270061" y="364947"/>
                </a:lnTo>
                <a:lnTo>
                  <a:pt x="0" y="364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600596" y="2588957"/>
            <a:ext cx="10305356" cy="6891707"/>
          </a:xfrm>
          <a:custGeom>
            <a:avLst/>
            <a:gdLst/>
            <a:ahLst/>
            <a:cxnLst/>
            <a:rect r="r" b="b" t="t" l="l"/>
            <a:pathLst>
              <a:path h="6891707" w="10305356">
                <a:moveTo>
                  <a:pt x="0" y="0"/>
                </a:moveTo>
                <a:lnTo>
                  <a:pt x="10305356" y="0"/>
                </a:lnTo>
                <a:lnTo>
                  <a:pt x="10305356" y="6891707"/>
                </a:lnTo>
                <a:lnTo>
                  <a:pt x="0" y="68917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759276" y="1687178"/>
            <a:ext cx="5987996" cy="593652"/>
            <a:chOff x="0" y="0"/>
            <a:chExt cx="7983995" cy="791536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7983995" cy="791536"/>
              <a:chOff x="0" y="0"/>
              <a:chExt cx="1410146" cy="13980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410146" cy="139802"/>
              </a:xfrm>
              <a:custGeom>
                <a:avLst/>
                <a:gdLst/>
                <a:ahLst/>
                <a:cxnLst/>
                <a:rect r="r" b="b" t="t" l="l"/>
                <a:pathLst>
                  <a:path h="139802" w="1410146">
                    <a:moveTo>
                      <a:pt x="20687" y="0"/>
                    </a:moveTo>
                    <a:lnTo>
                      <a:pt x="1389460" y="0"/>
                    </a:lnTo>
                    <a:cubicBezTo>
                      <a:pt x="1394946" y="0"/>
                      <a:pt x="1400208" y="2179"/>
                      <a:pt x="1404087" y="6059"/>
                    </a:cubicBezTo>
                    <a:cubicBezTo>
                      <a:pt x="1407967" y="9938"/>
                      <a:pt x="1410146" y="15200"/>
                      <a:pt x="1410146" y="20687"/>
                    </a:cubicBezTo>
                    <a:lnTo>
                      <a:pt x="1410146" y="119116"/>
                    </a:lnTo>
                    <a:cubicBezTo>
                      <a:pt x="1410146" y="124602"/>
                      <a:pt x="1407967" y="129864"/>
                      <a:pt x="1404087" y="133743"/>
                    </a:cubicBezTo>
                    <a:cubicBezTo>
                      <a:pt x="1400208" y="137623"/>
                      <a:pt x="1394946" y="139802"/>
                      <a:pt x="1389460" y="139802"/>
                    </a:cubicBezTo>
                    <a:lnTo>
                      <a:pt x="20687" y="139802"/>
                    </a:lnTo>
                    <a:cubicBezTo>
                      <a:pt x="15200" y="139802"/>
                      <a:pt x="9938" y="137623"/>
                      <a:pt x="6059" y="133743"/>
                    </a:cubicBezTo>
                    <a:cubicBezTo>
                      <a:pt x="2179" y="129864"/>
                      <a:pt x="0" y="124602"/>
                      <a:pt x="0" y="119116"/>
                    </a:cubicBezTo>
                    <a:lnTo>
                      <a:pt x="0" y="20687"/>
                    </a:lnTo>
                    <a:cubicBezTo>
                      <a:pt x="0" y="15200"/>
                      <a:pt x="2179" y="9938"/>
                      <a:pt x="6059" y="6059"/>
                    </a:cubicBezTo>
                    <a:cubicBezTo>
                      <a:pt x="9938" y="2179"/>
                      <a:pt x="15200" y="0"/>
                      <a:pt x="20687" y="0"/>
                    </a:cubicBezTo>
                    <a:close/>
                  </a:path>
                </a:pathLst>
              </a:custGeom>
              <a:solidFill>
                <a:srgbClr val="004AAD">
                  <a:alpha val="49804"/>
                </a:srgbClr>
              </a:solidFill>
              <a:ln w="28575" cap="sq">
                <a:solidFill>
                  <a:srgbClr val="FFFFFF">
                    <a:alpha val="49804"/>
                  </a:srgbClr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19050"/>
                <a:ext cx="1410146" cy="12075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l">
                  <a:lnSpc>
                    <a:spcPts val="2616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219117" y="157857"/>
              <a:ext cx="7545761" cy="504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25"/>
                </a:lnSpc>
                <a:spcBef>
                  <a:spcPct val="0"/>
                </a:spcBef>
              </a:pPr>
              <a:r>
                <a:rPr lang="en-US" b="true" sz="2684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CHAT RAG CONTEXTUAL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3495091" y="206744"/>
            <a:ext cx="10516365" cy="11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79"/>
              </a:lnSpc>
            </a:pPr>
            <a:r>
              <a:rPr lang="en-US" sz="84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El agente en acción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6918" y="9633157"/>
            <a:ext cx="3723372" cy="233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6"/>
              </a:lnSpc>
            </a:pPr>
            <a:r>
              <a:rPr lang="en-US" sz="169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Pruébalo tú mismo </a:t>
            </a:r>
            <a:r>
              <a:rPr lang="en-US" sz="1691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DM Sans"/>
                <a:ea typeface="DM Sans"/>
                <a:cs typeface="DM Sans"/>
                <a:sym typeface="DM Sans"/>
                <a:hlinkClick r:id="rId6" tooltip="https://www.jesusmora.dev"/>
              </a:rPr>
              <a:t>Interactive Profile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385864">
            <a:off x="2521692" y="-9558197"/>
            <a:ext cx="12463164" cy="14003556"/>
          </a:xfrm>
          <a:custGeom>
            <a:avLst/>
            <a:gdLst/>
            <a:ahLst/>
            <a:cxnLst/>
            <a:rect r="r" b="b" t="t" l="l"/>
            <a:pathLst>
              <a:path h="14003556" w="12463164">
                <a:moveTo>
                  <a:pt x="0" y="0"/>
                </a:moveTo>
                <a:lnTo>
                  <a:pt x="12463164" y="0"/>
                </a:lnTo>
                <a:lnTo>
                  <a:pt x="12463164" y="14003556"/>
                </a:lnTo>
                <a:lnTo>
                  <a:pt x="0" y="14003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463639" y="8692852"/>
            <a:ext cx="793472" cy="787812"/>
            <a:chOff x="0" y="0"/>
            <a:chExt cx="289003" cy="2869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9003" cy="286941"/>
            </a:xfrm>
            <a:custGeom>
              <a:avLst/>
              <a:gdLst/>
              <a:ahLst/>
              <a:cxnLst/>
              <a:rect r="r" b="b" t="t" l="l"/>
              <a:pathLst>
                <a:path h="286941" w="289003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5400000">
            <a:off x="16735331" y="8904285"/>
            <a:ext cx="270061" cy="364947"/>
          </a:xfrm>
          <a:custGeom>
            <a:avLst/>
            <a:gdLst/>
            <a:ahLst/>
            <a:cxnLst/>
            <a:rect r="r" b="b" t="t" l="l"/>
            <a:pathLst>
              <a:path h="364947" w="270061">
                <a:moveTo>
                  <a:pt x="0" y="0"/>
                </a:moveTo>
                <a:lnTo>
                  <a:pt x="270061" y="0"/>
                </a:lnTo>
                <a:lnTo>
                  <a:pt x="270061" y="364947"/>
                </a:lnTo>
                <a:lnTo>
                  <a:pt x="0" y="364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5745281" y="1708376"/>
            <a:ext cx="5987996" cy="593652"/>
            <a:chOff x="0" y="0"/>
            <a:chExt cx="7983995" cy="791536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7983995" cy="791536"/>
              <a:chOff x="0" y="0"/>
              <a:chExt cx="1410146" cy="139802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410146" cy="139802"/>
              </a:xfrm>
              <a:custGeom>
                <a:avLst/>
                <a:gdLst/>
                <a:ahLst/>
                <a:cxnLst/>
                <a:rect r="r" b="b" t="t" l="l"/>
                <a:pathLst>
                  <a:path h="139802" w="1410146">
                    <a:moveTo>
                      <a:pt x="20687" y="0"/>
                    </a:moveTo>
                    <a:lnTo>
                      <a:pt x="1389460" y="0"/>
                    </a:lnTo>
                    <a:cubicBezTo>
                      <a:pt x="1394946" y="0"/>
                      <a:pt x="1400208" y="2179"/>
                      <a:pt x="1404087" y="6059"/>
                    </a:cubicBezTo>
                    <a:cubicBezTo>
                      <a:pt x="1407967" y="9938"/>
                      <a:pt x="1410146" y="15200"/>
                      <a:pt x="1410146" y="20687"/>
                    </a:cubicBezTo>
                    <a:lnTo>
                      <a:pt x="1410146" y="119116"/>
                    </a:lnTo>
                    <a:cubicBezTo>
                      <a:pt x="1410146" y="124602"/>
                      <a:pt x="1407967" y="129864"/>
                      <a:pt x="1404087" y="133743"/>
                    </a:cubicBezTo>
                    <a:cubicBezTo>
                      <a:pt x="1400208" y="137623"/>
                      <a:pt x="1394946" y="139802"/>
                      <a:pt x="1389460" y="139802"/>
                    </a:cubicBezTo>
                    <a:lnTo>
                      <a:pt x="20687" y="139802"/>
                    </a:lnTo>
                    <a:cubicBezTo>
                      <a:pt x="15200" y="139802"/>
                      <a:pt x="9938" y="137623"/>
                      <a:pt x="6059" y="133743"/>
                    </a:cubicBezTo>
                    <a:cubicBezTo>
                      <a:pt x="2179" y="129864"/>
                      <a:pt x="0" y="124602"/>
                      <a:pt x="0" y="119116"/>
                    </a:cubicBezTo>
                    <a:lnTo>
                      <a:pt x="0" y="20687"/>
                    </a:lnTo>
                    <a:cubicBezTo>
                      <a:pt x="0" y="15200"/>
                      <a:pt x="2179" y="9938"/>
                      <a:pt x="6059" y="6059"/>
                    </a:cubicBezTo>
                    <a:cubicBezTo>
                      <a:pt x="9938" y="2179"/>
                      <a:pt x="15200" y="0"/>
                      <a:pt x="20687" y="0"/>
                    </a:cubicBezTo>
                    <a:close/>
                  </a:path>
                </a:pathLst>
              </a:custGeom>
              <a:solidFill>
                <a:srgbClr val="004AAD">
                  <a:alpha val="49804"/>
                </a:srgbClr>
              </a:solidFill>
              <a:ln w="28575" cap="sq">
                <a:solidFill>
                  <a:srgbClr val="FFFFFF">
                    <a:alpha val="49804"/>
                  </a:srgbClr>
                </a:soli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19050"/>
                <a:ext cx="1410146" cy="12075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l">
                  <a:lnSpc>
                    <a:spcPts val="2616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214000" y="157857"/>
              <a:ext cx="7545761" cy="504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25"/>
                </a:lnSpc>
                <a:spcBef>
                  <a:spcPct val="0"/>
                </a:spcBef>
              </a:pPr>
              <a:r>
                <a:rPr lang="en-US" b="true" sz="2684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VISUAL SHOWCASE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990290" y="2499649"/>
            <a:ext cx="9497980" cy="6981015"/>
          </a:xfrm>
          <a:custGeom>
            <a:avLst/>
            <a:gdLst/>
            <a:ahLst/>
            <a:cxnLst/>
            <a:rect r="r" b="b" t="t" l="l"/>
            <a:pathLst>
              <a:path h="6981015" w="9497980">
                <a:moveTo>
                  <a:pt x="0" y="0"/>
                </a:moveTo>
                <a:lnTo>
                  <a:pt x="9497979" y="0"/>
                </a:lnTo>
                <a:lnTo>
                  <a:pt x="9497979" y="6981015"/>
                </a:lnTo>
                <a:lnTo>
                  <a:pt x="0" y="69810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495091" y="206744"/>
            <a:ext cx="10516365" cy="11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79"/>
              </a:lnSpc>
            </a:pPr>
            <a:r>
              <a:rPr lang="en-US" sz="84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El agente en acción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6918" y="9633157"/>
            <a:ext cx="3723372" cy="233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6"/>
              </a:lnSpc>
            </a:pPr>
            <a:r>
              <a:rPr lang="en-US" sz="169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Pruébalo tú mismo </a:t>
            </a:r>
            <a:r>
              <a:rPr lang="en-US" sz="1691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DM Sans"/>
                <a:ea typeface="DM Sans"/>
                <a:cs typeface="DM Sans"/>
                <a:sym typeface="DM Sans"/>
                <a:hlinkClick r:id="rId6" tooltip="https://www.jesusmora.dev"/>
              </a:rPr>
              <a:t>Interactive Profile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583666">
            <a:off x="-5604751" y="-4557266"/>
            <a:ext cx="13476753" cy="15142419"/>
          </a:xfrm>
          <a:custGeom>
            <a:avLst/>
            <a:gdLst/>
            <a:ahLst/>
            <a:cxnLst/>
            <a:rect r="r" b="b" t="t" l="l"/>
            <a:pathLst>
              <a:path h="15142419" w="13476753">
                <a:moveTo>
                  <a:pt x="0" y="0"/>
                </a:moveTo>
                <a:lnTo>
                  <a:pt x="13476753" y="0"/>
                </a:lnTo>
                <a:lnTo>
                  <a:pt x="13476753" y="15142420"/>
                </a:lnTo>
                <a:lnTo>
                  <a:pt x="0" y="15142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465828" y="8470488"/>
            <a:ext cx="793472" cy="787812"/>
            <a:chOff x="0" y="0"/>
            <a:chExt cx="289003" cy="2869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9003" cy="286941"/>
            </a:xfrm>
            <a:custGeom>
              <a:avLst/>
              <a:gdLst/>
              <a:ahLst/>
              <a:cxnLst/>
              <a:rect r="r" b="b" t="t" l="l"/>
              <a:pathLst>
                <a:path h="286941" w="289003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5400000">
            <a:off x="16737520" y="8681921"/>
            <a:ext cx="270061" cy="364947"/>
          </a:xfrm>
          <a:custGeom>
            <a:avLst/>
            <a:gdLst/>
            <a:ahLst/>
            <a:cxnLst/>
            <a:rect r="r" b="b" t="t" l="l"/>
            <a:pathLst>
              <a:path h="364947" w="270061">
                <a:moveTo>
                  <a:pt x="0" y="0"/>
                </a:moveTo>
                <a:lnTo>
                  <a:pt x="270061" y="0"/>
                </a:lnTo>
                <a:lnTo>
                  <a:pt x="270061" y="364946"/>
                </a:lnTo>
                <a:lnTo>
                  <a:pt x="0" y="3649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9417015">
            <a:off x="13746763" y="-4777973"/>
            <a:ext cx="6616522" cy="7434294"/>
          </a:xfrm>
          <a:custGeom>
            <a:avLst/>
            <a:gdLst/>
            <a:ahLst/>
            <a:cxnLst/>
            <a:rect r="r" b="b" t="t" l="l"/>
            <a:pathLst>
              <a:path h="7434294" w="6616522">
                <a:moveTo>
                  <a:pt x="0" y="0"/>
                </a:moveTo>
                <a:lnTo>
                  <a:pt x="6616522" y="0"/>
                </a:lnTo>
                <a:lnTo>
                  <a:pt x="6616522" y="7434295"/>
                </a:lnTo>
                <a:lnTo>
                  <a:pt x="0" y="74342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371647" y="1247715"/>
            <a:ext cx="7600225" cy="3743563"/>
            <a:chOff x="0" y="0"/>
            <a:chExt cx="1952559" cy="9617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52559" cy="961751"/>
            </a:xfrm>
            <a:custGeom>
              <a:avLst/>
              <a:gdLst/>
              <a:ahLst/>
              <a:cxnLst/>
              <a:rect r="r" b="b" t="t" l="l"/>
              <a:pathLst>
                <a:path h="961751" w="1952559">
                  <a:moveTo>
                    <a:pt x="16298" y="0"/>
                  </a:moveTo>
                  <a:lnTo>
                    <a:pt x="1936261" y="0"/>
                  </a:lnTo>
                  <a:cubicBezTo>
                    <a:pt x="1945262" y="0"/>
                    <a:pt x="1952559" y="7297"/>
                    <a:pt x="1952559" y="16298"/>
                  </a:cubicBezTo>
                  <a:lnTo>
                    <a:pt x="1952559" y="945453"/>
                  </a:lnTo>
                  <a:cubicBezTo>
                    <a:pt x="1952559" y="949776"/>
                    <a:pt x="1950842" y="953921"/>
                    <a:pt x="1947785" y="956978"/>
                  </a:cubicBezTo>
                  <a:cubicBezTo>
                    <a:pt x="1944729" y="960034"/>
                    <a:pt x="1940583" y="961751"/>
                    <a:pt x="1936261" y="961751"/>
                  </a:cubicBezTo>
                  <a:lnTo>
                    <a:pt x="16298" y="961751"/>
                  </a:lnTo>
                  <a:cubicBezTo>
                    <a:pt x="11976" y="961751"/>
                    <a:pt x="7830" y="960034"/>
                    <a:pt x="4774" y="956978"/>
                  </a:cubicBezTo>
                  <a:cubicBezTo>
                    <a:pt x="1717" y="953921"/>
                    <a:pt x="0" y="949776"/>
                    <a:pt x="0" y="945453"/>
                  </a:cubicBezTo>
                  <a:lnTo>
                    <a:pt x="0" y="16298"/>
                  </a:lnTo>
                  <a:cubicBezTo>
                    <a:pt x="0" y="11976"/>
                    <a:pt x="1717" y="7830"/>
                    <a:pt x="4774" y="4774"/>
                  </a:cubicBezTo>
                  <a:cubicBezTo>
                    <a:pt x="7830" y="1717"/>
                    <a:pt x="11976" y="0"/>
                    <a:pt x="16298" y="0"/>
                  </a:cubicBezTo>
                  <a:close/>
                </a:path>
              </a:pathLst>
            </a:custGeom>
            <a:solidFill>
              <a:srgbClr val="004AAD">
                <a:alpha val="49804"/>
              </a:srgbClr>
            </a:solidFill>
            <a:ln w="28575" cap="sq">
              <a:solidFill>
                <a:srgbClr val="FFFFFF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19050"/>
              <a:ext cx="1952559" cy="942702"/>
            </a:xfrm>
            <a:prstGeom prst="rect">
              <a:avLst/>
            </a:prstGeom>
          </p:spPr>
          <p:txBody>
            <a:bodyPr anchor="ctr" rtlCol="false" tIns="52079" lIns="52079" bIns="52079" rIns="52079"/>
            <a:lstStyle/>
            <a:p>
              <a:pPr algn="l">
                <a:lnSpc>
                  <a:spcPts val="2616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601910" y="1423198"/>
            <a:ext cx="286479" cy="286479"/>
          </a:xfrm>
          <a:custGeom>
            <a:avLst/>
            <a:gdLst/>
            <a:ahLst/>
            <a:cxnLst/>
            <a:rect r="r" b="b" t="t" l="l"/>
            <a:pathLst>
              <a:path h="286479" w="286479">
                <a:moveTo>
                  <a:pt x="0" y="0"/>
                </a:moveTo>
                <a:lnTo>
                  <a:pt x="286479" y="0"/>
                </a:lnTo>
                <a:lnTo>
                  <a:pt x="286479" y="286479"/>
                </a:lnTo>
                <a:lnTo>
                  <a:pt x="0" y="2864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468811" y="1878760"/>
            <a:ext cx="7405897" cy="3031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8402" indent="-199201" lvl="1">
              <a:lnSpc>
                <a:spcPts val="2195"/>
              </a:lnSpc>
              <a:buFont typeface="Arial"/>
              <a:buChar char="•"/>
            </a:pPr>
            <a:r>
              <a:rPr lang="en-US" b="true" sz="1845" spc="53">
                <a:solidFill>
                  <a:srgbClr val="C2DCFF"/>
                </a:solidFill>
                <a:latin typeface="DM Sans Bold"/>
                <a:ea typeface="DM Sans Bold"/>
                <a:cs typeface="DM Sans Bold"/>
                <a:sym typeface="DM Sans Bold"/>
              </a:rPr>
              <a:t>Motor RAG Preciso</a:t>
            </a:r>
            <a:r>
              <a:rPr lang="en-US" sz="1845" spc="53">
                <a:solidFill>
                  <a:srgbClr val="C2DCFF"/>
                </a:solidFill>
                <a:latin typeface="DM Sans"/>
                <a:ea typeface="DM Sans"/>
                <a:cs typeface="DM Sans"/>
                <a:sym typeface="DM Sans"/>
              </a:rPr>
              <a:t>: Integración de GPT-4o con base de datos vectorial (ChromaDB) para eliminar alucinaciones.</a:t>
            </a:r>
          </a:p>
          <a:p>
            <a:pPr algn="l" marL="398402" indent="-199201" lvl="1">
              <a:lnSpc>
                <a:spcPts val="2214"/>
              </a:lnSpc>
              <a:buFont typeface="Arial"/>
              <a:buChar char="•"/>
            </a:pPr>
            <a:r>
              <a:rPr lang="en-US" b="true" sz="1845" spc="53">
                <a:solidFill>
                  <a:srgbClr val="C2DCFF"/>
                </a:solidFill>
                <a:latin typeface="DM Sans Bold"/>
                <a:ea typeface="DM Sans Bold"/>
                <a:cs typeface="DM Sans Bold"/>
                <a:sym typeface="DM Sans Bold"/>
              </a:rPr>
              <a:t>Evaluador Estricto</a:t>
            </a:r>
            <a:r>
              <a:rPr lang="en-US" sz="1845" spc="53">
                <a:solidFill>
                  <a:srgbClr val="C2DCFF"/>
                </a:solidFill>
                <a:latin typeface="DM Sans"/>
                <a:ea typeface="DM Sans"/>
                <a:cs typeface="DM Sans"/>
                <a:sym typeface="DM Sans"/>
              </a:rPr>
              <a:t>: Algoritmo de "Technical Fit" que penaliza gaps y defiende la experiencia con argumentos arquitectónicos.</a:t>
            </a:r>
          </a:p>
          <a:p>
            <a:pPr algn="l" marL="398402" indent="-199201" lvl="1">
              <a:lnSpc>
                <a:spcPts val="2195"/>
              </a:lnSpc>
              <a:buFont typeface="Arial"/>
              <a:buChar char="•"/>
            </a:pPr>
            <a:r>
              <a:rPr lang="en-US" b="true" sz="1845" spc="53">
                <a:solidFill>
                  <a:srgbClr val="C2DCFF"/>
                </a:solidFill>
                <a:latin typeface="DM Sans Bold"/>
                <a:ea typeface="DM Sans Bold"/>
                <a:cs typeface="DM Sans Bold"/>
                <a:sym typeface="DM Sans Bold"/>
              </a:rPr>
              <a:t>Privacidad y Seguridad</a:t>
            </a:r>
            <a:r>
              <a:rPr lang="en-US" sz="1845" spc="53">
                <a:solidFill>
                  <a:srgbClr val="C2DCFF"/>
                </a:solidFill>
                <a:latin typeface="DM Sans"/>
                <a:ea typeface="DM Sans"/>
                <a:cs typeface="DM Sans"/>
                <a:sym typeface="DM Sans"/>
              </a:rPr>
              <a:t>: Guardrails activos que bloqueab extracciones de datos sensibles y aseguran un procesamiento efímero.</a:t>
            </a:r>
          </a:p>
          <a:p>
            <a:pPr algn="l" marL="398402" indent="-199201" lvl="1">
              <a:lnSpc>
                <a:spcPts val="2195"/>
              </a:lnSpc>
              <a:buFont typeface="Arial"/>
              <a:buChar char="•"/>
            </a:pPr>
            <a:r>
              <a:rPr lang="en-US" b="true" sz="1845" spc="53">
                <a:solidFill>
                  <a:srgbClr val="C2DCFF"/>
                </a:solidFill>
                <a:latin typeface="DM Sans Bold"/>
                <a:ea typeface="DM Sans Bold"/>
                <a:cs typeface="DM Sans Bold"/>
                <a:sym typeface="DM Sans Bold"/>
              </a:rPr>
              <a:t>UI/UX Avanzada</a:t>
            </a:r>
            <a:r>
              <a:rPr lang="en-US" sz="1845" spc="53">
                <a:solidFill>
                  <a:srgbClr val="C2DCFF"/>
                </a:solidFill>
                <a:latin typeface="DM Sans"/>
                <a:ea typeface="DM Sans"/>
                <a:cs typeface="DM Sans"/>
                <a:sym typeface="DM Sans"/>
              </a:rPr>
              <a:t>: Arquitectura desacoplada con interfaz fluida (Bento Grid) y diseño Dark Mode optimizado para reclutadores.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62314" y="1411806"/>
            <a:ext cx="5922585" cy="337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1"/>
              </a:lnSpc>
              <a:spcBef>
                <a:spcPct val="0"/>
              </a:spcBef>
            </a:pPr>
            <a:r>
              <a:rPr lang="en-US" b="true" sz="246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FASE 1: MVP DESPLEGADO (ACTUAL)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2679576"/>
            <a:ext cx="8115300" cy="3510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79"/>
              </a:lnSpc>
            </a:pPr>
            <a:r>
              <a:rPr lang="en-US" sz="84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Evolución y siguientes pasos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6634974"/>
            <a:ext cx="7207860" cy="816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3"/>
              </a:lnSpc>
            </a:pPr>
            <a:r>
              <a:rPr lang="en-US" sz="296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 un MVP funcional a un ecosistema de talento inteligente.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371647" y="5295722"/>
            <a:ext cx="7600225" cy="3743563"/>
            <a:chOff x="0" y="0"/>
            <a:chExt cx="1952559" cy="96175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952559" cy="961751"/>
            </a:xfrm>
            <a:custGeom>
              <a:avLst/>
              <a:gdLst/>
              <a:ahLst/>
              <a:cxnLst/>
              <a:rect r="r" b="b" t="t" l="l"/>
              <a:pathLst>
                <a:path h="961751" w="1952559">
                  <a:moveTo>
                    <a:pt x="16298" y="0"/>
                  </a:moveTo>
                  <a:lnTo>
                    <a:pt x="1936261" y="0"/>
                  </a:lnTo>
                  <a:cubicBezTo>
                    <a:pt x="1945262" y="0"/>
                    <a:pt x="1952559" y="7297"/>
                    <a:pt x="1952559" y="16298"/>
                  </a:cubicBezTo>
                  <a:lnTo>
                    <a:pt x="1952559" y="945453"/>
                  </a:lnTo>
                  <a:cubicBezTo>
                    <a:pt x="1952559" y="949776"/>
                    <a:pt x="1950842" y="953921"/>
                    <a:pt x="1947785" y="956978"/>
                  </a:cubicBezTo>
                  <a:cubicBezTo>
                    <a:pt x="1944729" y="960034"/>
                    <a:pt x="1940583" y="961751"/>
                    <a:pt x="1936261" y="961751"/>
                  </a:cubicBezTo>
                  <a:lnTo>
                    <a:pt x="16298" y="961751"/>
                  </a:lnTo>
                  <a:cubicBezTo>
                    <a:pt x="11976" y="961751"/>
                    <a:pt x="7830" y="960034"/>
                    <a:pt x="4774" y="956978"/>
                  </a:cubicBezTo>
                  <a:cubicBezTo>
                    <a:pt x="1717" y="953921"/>
                    <a:pt x="0" y="949776"/>
                    <a:pt x="0" y="945453"/>
                  </a:cubicBezTo>
                  <a:lnTo>
                    <a:pt x="0" y="16298"/>
                  </a:lnTo>
                  <a:cubicBezTo>
                    <a:pt x="0" y="11976"/>
                    <a:pt x="1717" y="7830"/>
                    <a:pt x="4774" y="4774"/>
                  </a:cubicBezTo>
                  <a:cubicBezTo>
                    <a:pt x="7830" y="1717"/>
                    <a:pt x="11976" y="0"/>
                    <a:pt x="16298" y="0"/>
                  </a:cubicBezTo>
                  <a:close/>
                </a:path>
              </a:pathLst>
            </a:custGeom>
            <a:solidFill>
              <a:srgbClr val="004AAD">
                <a:alpha val="49804"/>
              </a:srgbClr>
            </a:solidFill>
            <a:ln w="28575" cap="sq">
              <a:solidFill>
                <a:srgbClr val="FFFFFF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19050"/>
              <a:ext cx="1952559" cy="942702"/>
            </a:xfrm>
            <a:prstGeom prst="rect">
              <a:avLst/>
            </a:prstGeom>
          </p:spPr>
          <p:txBody>
            <a:bodyPr anchor="ctr" rtlCol="false" tIns="52079" lIns="52079" bIns="52079" rIns="52079"/>
            <a:lstStyle/>
            <a:p>
              <a:pPr algn="l">
                <a:lnSpc>
                  <a:spcPts val="2616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9468811" y="5907717"/>
            <a:ext cx="7405897" cy="2643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8402" indent="-199201" lvl="1">
              <a:lnSpc>
                <a:spcPts val="2398"/>
              </a:lnSpc>
              <a:buFont typeface="Arial"/>
              <a:buChar char="•"/>
            </a:pPr>
            <a:r>
              <a:rPr lang="en-US" b="true" sz="1845" spc="53">
                <a:solidFill>
                  <a:srgbClr val="C2DCFF"/>
                </a:solidFill>
                <a:latin typeface="DM Sans Bold"/>
                <a:ea typeface="DM Sans Bold"/>
                <a:cs typeface="DM Sans Bold"/>
                <a:sym typeface="DM Sans Bold"/>
              </a:rPr>
              <a:t>Ingesta Multi-formato: </a:t>
            </a:r>
            <a:r>
              <a:rPr lang="en-US" sz="1845" spc="53">
                <a:solidFill>
                  <a:srgbClr val="C2DCFF"/>
                </a:solidFill>
                <a:latin typeface="DM Sans"/>
                <a:ea typeface="DM Sans"/>
                <a:cs typeface="DM Sans"/>
                <a:sym typeface="DM Sans"/>
              </a:rPr>
              <a:t>Soporte para lectura y análisis automático de ofertas subiendo archivos .pdf o .docx.</a:t>
            </a:r>
          </a:p>
          <a:p>
            <a:pPr algn="l" marL="398402" indent="-199201" lvl="1">
              <a:lnSpc>
                <a:spcPts val="2398"/>
              </a:lnSpc>
              <a:buFont typeface="Arial"/>
              <a:buChar char="•"/>
            </a:pPr>
            <a:r>
              <a:rPr lang="en-US" b="true" sz="1845" spc="53">
                <a:solidFill>
                  <a:srgbClr val="C2DCFF"/>
                </a:solidFill>
                <a:latin typeface="DM Sans Bold"/>
                <a:ea typeface="DM Sans Bold"/>
                <a:cs typeface="DM Sans Bold"/>
                <a:sym typeface="DM Sans Bold"/>
              </a:rPr>
              <a:t>Obser</a:t>
            </a:r>
            <a:r>
              <a:rPr lang="en-US" b="true" sz="1845" spc="53">
                <a:solidFill>
                  <a:srgbClr val="C2DCFF"/>
                </a:solidFill>
                <a:latin typeface="DM Sans Bold"/>
                <a:ea typeface="DM Sans Bold"/>
                <a:cs typeface="DM Sans Bold"/>
                <a:sym typeface="DM Sans Bold"/>
              </a:rPr>
              <a:t>vabilidad (Métricas): </a:t>
            </a:r>
            <a:r>
              <a:rPr lang="en-US" sz="1845" spc="53">
                <a:solidFill>
                  <a:srgbClr val="C2DCFF"/>
                </a:solidFill>
                <a:latin typeface="DM Sans"/>
                <a:ea typeface="DM Sans"/>
                <a:cs typeface="DM Sans"/>
                <a:sym typeface="DM Sans"/>
              </a:rPr>
              <a:t>Panel de control y logs en el servidor para monitorizar el consumo de tokens, latencia de la API y temas más consultados.</a:t>
            </a:r>
          </a:p>
          <a:p>
            <a:pPr algn="l" marL="398402" indent="-199201" lvl="1">
              <a:lnSpc>
                <a:spcPts val="2398"/>
              </a:lnSpc>
              <a:buFont typeface="Arial"/>
              <a:buChar char="•"/>
            </a:pPr>
            <a:r>
              <a:rPr lang="en-US" b="true" sz="1845" spc="53">
                <a:solidFill>
                  <a:srgbClr val="C2DCFF"/>
                </a:solidFill>
                <a:latin typeface="DM Sans Bold"/>
                <a:ea typeface="DM Sans Bold"/>
                <a:cs typeface="DM Sans Bold"/>
                <a:sym typeface="DM Sans Bold"/>
              </a:rPr>
              <a:t>i18n: </a:t>
            </a:r>
            <a:r>
              <a:rPr lang="en-US" sz="1845" spc="53">
                <a:solidFill>
                  <a:srgbClr val="C2DCFF"/>
                </a:solidFill>
                <a:latin typeface="DM Sans"/>
                <a:ea typeface="DM Sans"/>
                <a:cs typeface="DM Sans"/>
                <a:sym typeface="DM Sans"/>
              </a:rPr>
              <a:t>Soporte dinámico multi-idioma (ES/EN).</a:t>
            </a:r>
          </a:p>
          <a:p>
            <a:pPr algn="l" marL="398402" indent="-199201" lvl="1">
              <a:lnSpc>
                <a:spcPts val="2398"/>
              </a:lnSpc>
              <a:buFont typeface="Arial"/>
              <a:buChar char="•"/>
            </a:pPr>
            <a:r>
              <a:rPr lang="en-US" b="true" sz="1845" spc="53">
                <a:solidFill>
                  <a:srgbClr val="C2DCFF"/>
                </a:solidFill>
                <a:latin typeface="DM Sans Bold"/>
                <a:ea typeface="DM Sans Bold"/>
                <a:cs typeface="DM Sans Bold"/>
                <a:sym typeface="DM Sans Bold"/>
              </a:rPr>
              <a:t>UI/UX Avanzada</a:t>
            </a:r>
            <a:r>
              <a:rPr lang="en-US" sz="1845" spc="53">
                <a:solidFill>
                  <a:srgbClr val="C2DCFF"/>
                </a:solidFill>
                <a:latin typeface="DM Sans"/>
                <a:ea typeface="DM Sans"/>
                <a:cs typeface="DM Sans"/>
                <a:sym typeface="DM Sans"/>
              </a:rPr>
              <a:t>: Arquitectura desacoplada con interfaz fluida (Bento Grid) y diseño Dark Mode optimizado para reclutadores.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062314" y="5459814"/>
            <a:ext cx="5922585" cy="337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1"/>
              </a:lnSpc>
              <a:spcBef>
                <a:spcPct val="0"/>
              </a:spcBef>
            </a:pPr>
            <a:r>
              <a:rPr lang="en-US" b="true" sz="246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FASE 2: EVOLUCIÓN Y ESCALABILIDAD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592867" y="5459814"/>
            <a:ext cx="286479" cy="337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1"/>
              </a:lnSpc>
              <a:spcBef>
                <a:spcPct val="0"/>
              </a:spcBef>
            </a:pPr>
            <a:r>
              <a:rPr lang="en-US" b="true" sz="246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🔭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DAHB4uyzbzE</dc:identifier>
  <dcterms:modified xsi:type="dcterms:W3CDTF">2011-08-01T06:04:30Z</dcterms:modified>
  <cp:revision>1</cp:revision>
  <dc:title>Presentacion</dc:title>
</cp:coreProperties>
</file>